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7" r:id="rId3"/>
    <p:sldId id="266" r:id="rId4"/>
    <p:sldId id="268" r:id="rId5"/>
    <p:sldId id="269" r:id="rId6"/>
    <p:sldId id="293" r:id="rId7"/>
    <p:sldId id="301"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4" autoAdjust="0"/>
    <p:restoredTop sz="64364" autoAdjust="0"/>
  </p:normalViewPr>
  <p:slideViewPr>
    <p:cSldViewPr snapToGrid="0">
      <p:cViewPr varScale="1">
        <p:scale>
          <a:sx n="71" d="100"/>
          <a:sy n="71" d="100"/>
        </p:scale>
        <p:origin x="1980" y="66"/>
      </p:cViewPr>
      <p:guideLst/>
    </p:cSldViewPr>
  </p:slideViewPr>
  <p:outlineViewPr>
    <p:cViewPr>
      <p:scale>
        <a:sx n="33" d="100"/>
        <a:sy n="33" d="100"/>
      </p:scale>
      <p:origin x="0" y="-139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40" y="0"/>
            <a:ext cx="3037840" cy="466434"/>
          </a:xfrm>
          <a:prstGeom prst="rect">
            <a:avLst/>
          </a:prstGeom>
        </p:spPr>
        <p:txBody>
          <a:bodyPr vert="horz" lIns="91440" tIns="45720" rIns="91440" bIns="45720" rtlCol="0"/>
          <a:lstStyle>
            <a:lvl1pPr algn="r">
              <a:defRPr sz="1200"/>
            </a:lvl1pPr>
          </a:lstStyle>
          <a:p>
            <a:fld id="{CD27E827-E175-46F2-AA2C-A67EDC7DC16C}" type="datetime1">
              <a:rPr lang="en-US" smtClean="0"/>
              <a:t>3/12/2026</a:t>
            </a:fld>
            <a:endParaRPr lang="en-US"/>
          </a:p>
        </p:txBody>
      </p:sp>
      <p:sp>
        <p:nvSpPr>
          <p:cNvPr id="4" name="Footer Placeholder 3"/>
          <p:cNvSpPr>
            <a:spLocks noGrp="1"/>
          </p:cNvSpPr>
          <p:nvPr>
            <p:ph type="ftr" sz="quarter" idx="2"/>
          </p:nvPr>
        </p:nvSpPr>
        <p:spPr>
          <a:xfrm>
            <a:off x="2" y="8829971"/>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40" y="8829971"/>
            <a:ext cx="3037840" cy="466433"/>
          </a:xfrm>
          <a:prstGeom prst="rect">
            <a:avLst/>
          </a:prstGeom>
        </p:spPr>
        <p:txBody>
          <a:bodyPr vert="horz" lIns="91440" tIns="45720" rIns="91440" bIns="45720" rtlCol="0" anchor="b"/>
          <a:lstStyle>
            <a:lvl1pPr algn="r">
              <a:defRPr sz="1200"/>
            </a:lvl1pPr>
          </a:lstStyle>
          <a:p>
            <a:fld id="{722C7776-DD28-4F69-9F9D-2F7C36EE8DBB}" type="slidenum">
              <a:rPr lang="en-US" smtClean="0"/>
              <a:t>‹#›</a:t>
            </a:fld>
            <a:endParaRPr lang="en-US"/>
          </a:p>
        </p:txBody>
      </p:sp>
    </p:spTree>
    <p:extLst>
      <p:ext uri="{BB962C8B-B14F-4D97-AF65-F5344CB8AC3E}">
        <p14:creationId xmlns:p14="http://schemas.microsoft.com/office/powerpoint/2010/main" val="410486343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303864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3"/>
            <a:ext cx="3038648" cy="466725"/>
          </a:xfrm>
          <a:prstGeom prst="rect">
            <a:avLst/>
          </a:prstGeom>
        </p:spPr>
        <p:txBody>
          <a:bodyPr vert="horz" lIns="91440" tIns="45720" rIns="91440" bIns="45720" rtlCol="0"/>
          <a:lstStyle>
            <a:lvl1pPr algn="r">
              <a:defRPr sz="1200"/>
            </a:lvl1pPr>
          </a:lstStyle>
          <a:p>
            <a:fld id="{E51C0D3A-025E-49D4-8AD5-73E65CAEB2FC}" type="datetime1">
              <a:rPr lang="en-US" smtClean="0"/>
              <a:t>3/12/2026</a:t>
            </a:fld>
            <a:endParaRPr lang="en-US"/>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8"/>
            <a:ext cx="560832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8"/>
            <a:ext cx="3038649"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829678"/>
            <a:ext cx="3038648" cy="466725"/>
          </a:xfrm>
          <a:prstGeom prst="rect">
            <a:avLst/>
          </a:prstGeom>
        </p:spPr>
        <p:txBody>
          <a:bodyPr vert="horz" lIns="91440" tIns="45720" rIns="91440" bIns="45720" rtlCol="0" anchor="b"/>
          <a:lstStyle>
            <a:lvl1pPr algn="r">
              <a:defRPr sz="1200"/>
            </a:lvl1pPr>
          </a:lstStyle>
          <a:p>
            <a:fld id="{4517DBA9-F6E3-49CC-ACCB-4B4D437AA889}" type="slidenum">
              <a:rPr lang="en-US" smtClean="0"/>
              <a:t>‹#›</a:t>
            </a:fld>
            <a:endParaRPr lang="en-US"/>
          </a:p>
        </p:txBody>
      </p:sp>
    </p:spTree>
    <p:extLst>
      <p:ext uri="{BB962C8B-B14F-4D97-AF65-F5344CB8AC3E}">
        <p14:creationId xmlns:p14="http://schemas.microsoft.com/office/powerpoint/2010/main" val="401612323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FF627D-8B30-4332-AF8F-A7F64F472103}"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204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Current real estate taxes are taxes assessed and levied upon property. </a:t>
            </a:r>
          </a:p>
          <a:p>
            <a:r>
              <a:rPr lang="en-US" sz="1200" kern="1200" dirty="0">
                <a:solidFill>
                  <a:schemeClr val="tx1"/>
                </a:solidFill>
                <a:effectLst/>
                <a:latin typeface="+mn-lt"/>
                <a:ea typeface="+mn-ea"/>
                <a:cs typeface="+mn-cs"/>
              </a:rPr>
              <a:t>Interim real estate taxes are taxes levied on new construction not appearing on the current real estate tax rolls.</a:t>
            </a:r>
          </a:p>
          <a:p>
            <a:r>
              <a:rPr lang="en-US" sz="1200" kern="1200" dirty="0">
                <a:solidFill>
                  <a:schemeClr val="tx1"/>
                </a:solidFill>
                <a:effectLst/>
                <a:latin typeface="+mn-lt"/>
                <a:ea typeface="+mn-ea"/>
                <a:cs typeface="+mn-cs"/>
              </a:rPr>
              <a:t>Public Utility Realty Tax is revenue received under the terms of Act 4 of 1999 (Public Utility Realty Tax Act). Lands and structures owned by public utilities, regulated by the Pennsylvania Public Utility Commission, and used in providing their services are taxed by the state, which then distributes a prescribed sum among local taxing authorities.  This payment of state tax is in lieu of local taxes upon utility realty.</a:t>
            </a:r>
          </a:p>
          <a:p>
            <a:r>
              <a:rPr lang="en-US" sz="1200" kern="1200" dirty="0">
                <a:solidFill>
                  <a:schemeClr val="tx1"/>
                </a:solidFill>
                <a:effectLst/>
                <a:latin typeface="+mn-lt"/>
                <a:ea typeface="+mn-ea"/>
                <a:cs typeface="+mn-cs"/>
              </a:rPr>
              <a:t>Payments In-Lieu of Taxes is revenue received for property withdrawn from the tax rolls of the school district for public housing, forestlands, game lands, water conservation, or flood control.</a:t>
            </a:r>
          </a:p>
          <a:p>
            <a:r>
              <a:rPr lang="en-US" sz="1200" kern="1200" dirty="0">
                <a:solidFill>
                  <a:schemeClr val="tx1"/>
                </a:solidFill>
                <a:effectLst/>
                <a:latin typeface="+mn-lt"/>
                <a:ea typeface="+mn-ea"/>
                <a:cs typeface="+mn-cs"/>
              </a:rPr>
              <a:t>Earned Income Tax is a proportional tax levied on the wages, salaries, commissions, net profits or other compensation of residents within the taxing district, presently levied at 1.15%.</a:t>
            </a:r>
          </a:p>
          <a:p>
            <a:r>
              <a:rPr lang="en-US" sz="1200" kern="1200" dirty="0">
                <a:solidFill>
                  <a:schemeClr val="tx1"/>
                </a:solidFill>
                <a:effectLst/>
                <a:latin typeface="+mn-lt"/>
                <a:ea typeface="+mn-ea"/>
                <a:cs typeface="+mn-cs"/>
              </a:rPr>
              <a:t>Real Estate Transfer Tax is a proportional tax levied on the transfer price of real property within the taxing district presently levied at one-half of one percent (0.5%).</a:t>
            </a:r>
          </a:p>
          <a:p>
            <a:r>
              <a:rPr lang="en-US" sz="1200" kern="1200" dirty="0">
                <a:solidFill>
                  <a:schemeClr val="tx1"/>
                </a:solidFill>
                <a:effectLst/>
                <a:latin typeface="+mn-lt"/>
                <a:ea typeface="+mn-ea"/>
                <a:cs typeface="+mn-cs"/>
              </a:rPr>
              <a:t>Delinquent Taxes is revenue received from all levies that have become delinquent.  Delinquent, for accounting purposes only, means taxes recognized as revenue in a fiscal year subsequent to the fiscal year of levy.</a:t>
            </a:r>
          </a:p>
          <a:p>
            <a:r>
              <a:rPr lang="en-US" sz="1200" kern="1200" dirty="0">
                <a:solidFill>
                  <a:schemeClr val="tx1"/>
                </a:solidFill>
                <a:effectLst/>
                <a:latin typeface="+mn-lt"/>
                <a:ea typeface="+mn-ea"/>
                <a:cs typeface="+mn-cs"/>
              </a:rPr>
              <a:t>Earnings on Investments is revenue earned through the investment of cash.</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426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Athletic Events Admissions is revenue from patrons of</a:t>
            </a:r>
            <a:r>
              <a:rPr lang="en-US" sz="1050" baseline="0" dirty="0"/>
              <a:t> a school-sponsored activity.</a:t>
            </a:r>
          </a:p>
          <a:p>
            <a:r>
              <a:rPr lang="en-US" sz="1050" baseline="0" dirty="0"/>
              <a:t>Athletic Participation Fee is revenue received for student participation in Pennsylvania Interscholastic Athletic Association (PIAA) teams and cheerleading.</a:t>
            </a:r>
          </a:p>
          <a:p>
            <a:r>
              <a:rPr lang="en-US" sz="1050" baseline="0" dirty="0"/>
              <a:t>IDEA Funding is revenue originating from the US Department of Education Office of Special Education Programs, but distributed through the local Intermediate Unit for Part B of the Individuals with Disabilities Education Act (IDEA), which provides funding to assist in providing a free appropriate public education in the least restrictive environment for children with disabilities ages 3 through 21.</a:t>
            </a:r>
          </a:p>
          <a:p>
            <a:r>
              <a:rPr lang="en-US" sz="1050" baseline="0" dirty="0"/>
              <a:t>Facility Rentals is revenue from the rental of school property.</a:t>
            </a:r>
          </a:p>
          <a:p>
            <a:r>
              <a:rPr lang="en-US" sz="1050" baseline="0" dirty="0"/>
              <a:t>Tuition payments is revenue received from patrons for education provided by the District, including:  Summer School, Student Driver Training, and tuition payments from other local education agencies (LEAs).</a:t>
            </a:r>
          </a:p>
          <a:p>
            <a:r>
              <a:rPr lang="en-US" sz="1050" baseline="0" dirty="0"/>
              <a:t>Revenue from Community Service Activities is revenue generated from community service activities operated by the District.</a:t>
            </a:r>
          </a:p>
          <a:p>
            <a:r>
              <a:rPr lang="en-US" sz="1050" dirty="0"/>
              <a:t>Miscellaneous Revenues</a:t>
            </a:r>
            <a:r>
              <a:rPr lang="en-US" sz="1050" baseline="0" dirty="0"/>
              <a:t> is revenues not otherwise specified such as refunds of prior year expenditures, energy efficiency incentives, student tobacco violations, and tax certification fees.</a:t>
            </a:r>
            <a:endParaRPr lang="en-US" sz="1050" dirty="0"/>
          </a:p>
          <a:p>
            <a:endParaRPr lang="en-US" sz="105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6176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Basic Instructional Subsidy is revenue from the Commonwealth</a:t>
            </a:r>
            <a:r>
              <a:rPr lang="en-US" baseline="0" dirty="0"/>
              <a:t> of PA for basic instruction and operation.</a:t>
            </a:r>
          </a:p>
          <a:p>
            <a:r>
              <a:rPr lang="en-US" baseline="0" dirty="0"/>
              <a:t>Special Education Subsidy is revenue received from the Commonwealth of PA for expenditures incurred in instructing school age special education students.</a:t>
            </a:r>
          </a:p>
          <a:p>
            <a:r>
              <a:rPr lang="en-US" baseline="0" dirty="0"/>
              <a:t>Transportation Subsidy is revenue received from the Commonwealth of PA for reimbursement of pupil transportation expenditures.</a:t>
            </a:r>
          </a:p>
          <a:p>
            <a:r>
              <a:rPr lang="en-US" baseline="0" dirty="0"/>
              <a:t>Rental and Sinking Fund Payments is revenue received from the Commonwealth of PA as a payment for approved lease rentals, sinking fund obligations, or any approved debt obligations for which the Department of Education has assigned a lease number.</a:t>
            </a:r>
          </a:p>
          <a:p>
            <a:r>
              <a:rPr lang="en-US" dirty="0"/>
              <a:t>Medical and Dental Services is revenue received from the Commonwealth of PA for health services (medical, dental, and nursing) expenditures.</a:t>
            </a:r>
          </a:p>
          <a:p>
            <a:r>
              <a:rPr lang="en-US" dirty="0"/>
              <a:t>State Property Tax Reduction Allocation is revenue</a:t>
            </a:r>
            <a:r>
              <a:rPr lang="en-US" baseline="0" dirty="0"/>
              <a:t> received from the Commonwealth of PA designated for school district property tax reduction.</a:t>
            </a:r>
          </a:p>
          <a:p>
            <a:r>
              <a:rPr lang="en-US" baseline="0" dirty="0"/>
              <a:t>PA Block Grants is revenue received from the Commonwealth of PA to implement research-based programs to boost student achievement.</a:t>
            </a:r>
          </a:p>
          <a:p>
            <a:r>
              <a:rPr lang="en-US" baseline="0" dirty="0"/>
              <a:t>Other Income from the State include revenue from the Commonwealth of PA designated as the Commonwealth’s matching share of 1) the employer’s contribution of FICA taxes and 2) the employer’s contribution to the Public School Employees Retirement System.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6815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 is revenue</a:t>
            </a:r>
            <a:r>
              <a:rPr lang="en-US" baseline="0" dirty="0"/>
              <a:t> received to improve the academic achievement of the disadvantaged, for the education of disadvantaged children.</a:t>
            </a:r>
          </a:p>
          <a:p>
            <a:r>
              <a:rPr lang="en-US" baseline="0" dirty="0"/>
              <a:t>Title II is revenue received to provide supplemental activities that strengthen the quality and effectiveness of teachers, principals and other school leaders.</a:t>
            </a:r>
          </a:p>
          <a:p>
            <a:r>
              <a:rPr lang="en-US" baseline="0" dirty="0"/>
              <a:t>Title IV is revenue received to provide all students with access to a well-rounded education, improve school conditions for student learning, and improve the use of technology in order to improve the academic achievement and digital literacy of all students.</a:t>
            </a:r>
          </a:p>
          <a:p>
            <a:r>
              <a:rPr lang="en-US" baseline="0" dirty="0"/>
              <a:t>PA Medical Access Funding is revenue from a medical assistance program in the form of reimbursements for direct, eligible health-related services provided to qualified students.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725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22E0335-E501-4936-AA50-E3F7F11DCE37}"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2008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17DBA9-F6E3-49CC-ACCB-4B4D437AA8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4519A3B-E196-4AEF-8F76-11946B709BA3}" type="datetime1">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3/12/2026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2206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0F8B500-2548-4C45-B6DD-F9EAFAE4CA5B}"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82451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A01E6A-8380-4815-B619-E7218F09CBE2}"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7321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44062C-6AAB-4975-8A58-E227E90FC932}"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379090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D41C6B-24EB-4A4F-87A6-7AC2222EED62}"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413974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8E7754-D82A-4408-B93D-843FF2F6EA84}" type="datetime1">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162968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DE0330-F575-4021-BD29-0665F58E5E2B}"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413212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9CD290-7EC1-4B22-92A5-A0F62B5A923D}" type="datetime1">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2505847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559BD0-C3E7-4EB6-A74D-A65933A1C466}" type="datetime1">
              <a:rPr lang="en-US" smtClean="0"/>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845174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01739-778A-4618-9564-4B7BC65D40C0}" type="datetime1">
              <a:rPr lang="en-US" smtClean="0"/>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533088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C22B286-3CAF-4853-A2F5-FD298308FA5C}"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1565567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5B6145-59F5-454A-BFCB-494F609C3DEE}" type="datetime1">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9DF85-D821-4710-B84A-78C994B7219F}" type="slidenum">
              <a:rPr lang="en-US" smtClean="0"/>
              <a:t>‹#›</a:t>
            </a:fld>
            <a:endParaRPr lang="en-US"/>
          </a:p>
        </p:txBody>
      </p:sp>
    </p:spTree>
    <p:extLst>
      <p:ext uri="{BB962C8B-B14F-4D97-AF65-F5344CB8AC3E}">
        <p14:creationId xmlns:p14="http://schemas.microsoft.com/office/powerpoint/2010/main" val="3617843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52F4F-8079-459F-95AF-2A6D2302AB88}" type="datetime1">
              <a:rPr lang="en-US" smtClean="0"/>
              <a:t>3/12/2026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9DF85-D821-4710-B84A-78C994B7219F}" type="slidenum">
              <a:rPr lang="en-US" smtClean="0"/>
              <a:t>‹#›</a:t>
            </a:fld>
            <a:endParaRPr lang="en-US"/>
          </a:p>
        </p:txBody>
      </p:sp>
    </p:spTree>
    <p:extLst>
      <p:ext uri="{BB962C8B-B14F-4D97-AF65-F5344CB8AC3E}">
        <p14:creationId xmlns:p14="http://schemas.microsoft.com/office/powerpoint/2010/main" val="55005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8" name="TextBox 7"/>
          <p:cNvSpPr txBox="1"/>
          <p:nvPr/>
        </p:nvSpPr>
        <p:spPr>
          <a:xfrm>
            <a:off x="181988" y="260980"/>
            <a:ext cx="7247177" cy="70788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2060"/>
                </a:solidFill>
                <a:effectLst/>
                <a:uLnTx/>
                <a:uFillTx/>
                <a:latin typeface="Calibri" panose="020F0502020204030204"/>
                <a:ea typeface="+mn-ea"/>
                <a:cs typeface="+mn-cs"/>
              </a:rPr>
              <a:t>Montoursville Area School District</a:t>
            </a:r>
          </a:p>
        </p:txBody>
      </p:sp>
      <p:sp>
        <p:nvSpPr>
          <p:cNvPr id="11" name="Title 1"/>
          <p:cNvSpPr>
            <a:spLocks noGrp="1"/>
          </p:cNvSpPr>
          <p:nvPr>
            <p:ph type="ctrTitle"/>
          </p:nvPr>
        </p:nvSpPr>
        <p:spPr>
          <a:xfrm>
            <a:off x="-43871" y="5138471"/>
            <a:ext cx="7698894" cy="1719529"/>
          </a:xfrm>
        </p:spPr>
        <p:txBody>
          <a:bodyPr>
            <a:normAutofit/>
          </a:bodyPr>
          <a:lstStyle/>
          <a:p>
            <a:r>
              <a:rPr lang="en-US" sz="8000" dirty="0">
                <a:solidFill>
                  <a:schemeClr val="bg1"/>
                </a:solidFill>
              </a:rPr>
              <a:t>March 10, 2026</a:t>
            </a:r>
          </a:p>
        </p:txBody>
      </p:sp>
      <p:sp>
        <p:nvSpPr>
          <p:cNvPr id="12" name="TextBox 11"/>
          <p:cNvSpPr txBox="1"/>
          <p:nvPr/>
        </p:nvSpPr>
        <p:spPr>
          <a:xfrm>
            <a:off x="176624" y="750595"/>
            <a:ext cx="10928376" cy="406265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800" b="0" i="0" u="none" strike="noStrike" kern="1200" cap="none" spc="0" normalizeH="0" baseline="0" noProof="0" dirty="0">
                <a:ln>
                  <a:noFill/>
                </a:ln>
                <a:solidFill>
                  <a:srgbClr val="002060"/>
                </a:solidFill>
                <a:effectLst/>
                <a:uLnTx/>
                <a:uFillTx/>
                <a:latin typeface="Calibri" panose="020F0502020204030204"/>
                <a:ea typeface="+mn-ea"/>
                <a:cs typeface="+mn-cs"/>
              </a:rPr>
              <a:t>Budget Talks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002060"/>
                </a:solidFill>
                <a:effectLst/>
                <a:uLnTx/>
                <a:uFillTx/>
                <a:latin typeface="Calibri" panose="020F0502020204030204"/>
                <a:ea typeface="+mn-ea"/>
                <a:cs typeface="+mn-cs"/>
              </a:rPr>
              <a:t> 2026-2027 </a:t>
            </a:r>
            <a:r>
              <a:rPr lang="en-US" sz="6000" dirty="0">
                <a:solidFill>
                  <a:srgbClr val="002060"/>
                </a:solidFill>
                <a:latin typeface="Calibri" panose="020F0502020204030204"/>
              </a:rPr>
              <a:t>Revenue Projections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0" dirty="0">
                <a:solidFill>
                  <a:srgbClr val="002060"/>
                </a:solidFill>
                <a:latin typeface="Calibri" panose="020F0502020204030204"/>
              </a:rPr>
              <a:t>				Expenditure Highlights</a:t>
            </a:r>
            <a:endParaRPr kumimoji="0" lang="en-US" sz="60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
        <p:nvSpPr>
          <p:cNvPr id="2" name="AutoShape 2" descr="Image preview">
            <a:extLst>
              <a:ext uri="{FF2B5EF4-FFF2-40B4-BE49-F238E27FC236}">
                <a16:creationId xmlns:a16="http://schemas.microsoft.com/office/drawing/2014/main" id="{DF38F6A7-DBC9-0489-D39B-03FE05D2B5D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a:extLst>
              <a:ext uri="{FF2B5EF4-FFF2-40B4-BE49-F238E27FC236}">
                <a16:creationId xmlns:a16="http://schemas.microsoft.com/office/drawing/2014/main" id="{7F0FB249-E9B8-05AA-6069-75886A4145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60174" y="-215152"/>
            <a:ext cx="2831826" cy="2568388"/>
          </a:xfrm>
          <a:prstGeom prst="rect">
            <a:avLst/>
          </a:prstGeom>
        </p:spPr>
      </p:pic>
    </p:spTree>
    <p:extLst>
      <p:ext uri="{BB962C8B-B14F-4D97-AF65-F5344CB8AC3E}">
        <p14:creationId xmlns:p14="http://schemas.microsoft.com/office/powerpoint/2010/main" val="671926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1033007" y="333807"/>
            <a:ext cx="736390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Local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8" name="Table 7">
            <a:extLst>
              <a:ext uri="{FF2B5EF4-FFF2-40B4-BE49-F238E27FC236}">
                <a16:creationId xmlns:a16="http://schemas.microsoft.com/office/drawing/2014/main" id="{F7770086-BF45-C6FD-4437-304F450EFD56}"/>
              </a:ext>
            </a:extLst>
          </p:cNvPr>
          <p:cNvGraphicFramePr>
            <a:graphicFrameLocks noGrp="1"/>
          </p:cNvGraphicFramePr>
          <p:nvPr>
            <p:extLst>
              <p:ext uri="{D42A27DB-BD31-4B8C-83A1-F6EECF244321}">
                <p14:modId xmlns:p14="http://schemas.microsoft.com/office/powerpoint/2010/main" val="1634897829"/>
              </p:ext>
            </p:extLst>
          </p:nvPr>
        </p:nvGraphicFramePr>
        <p:xfrm>
          <a:off x="277303" y="1156448"/>
          <a:ext cx="10936796" cy="5042643"/>
        </p:xfrm>
        <a:graphic>
          <a:graphicData uri="http://schemas.openxmlformats.org/drawingml/2006/table">
            <a:tbl>
              <a:tblPr/>
              <a:tblGrid>
                <a:gridCol w="4640676">
                  <a:extLst>
                    <a:ext uri="{9D8B030D-6E8A-4147-A177-3AD203B41FA5}">
                      <a16:colId xmlns:a16="http://schemas.microsoft.com/office/drawing/2014/main" val="3043102465"/>
                    </a:ext>
                  </a:extLst>
                </a:gridCol>
                <a:gridCol w="1574030">
                  <a:extLst>
                    <a:ext uri="{9D8B030D-6E8A-4147-A177-3AD203B41FA5}">
                      <a16:colId xmlns:a16="http://schemas.microsoft.com/office/drawing/2014/main" val="3857571225"/>
                    </a:ext>
                  </a:extLst>
                </a:gridCol>
                <a:gridCol w="1574030">
                  <a:extLst>
                    <a:ext uri="{9D8B030D-6E8A-4147-A177-3AD203B41FA5}">
                      <a16:colId xmlns:a16="http://schemas.microsoft.com/office/drawing/2014/main" val="206941446"/>
                    </a:ext>
                  </a:extLst>
                </a:gridCol>
                <a:gridCol w="1574030">
                  <a:extLst>
                    <a:ext uri="{9D8B030D-6E8A-4147-A177-3AD203B41FA5}">
                      <a16:colId xmlns:a16="http://schemas.microsoft.com/office/drawing/2014/main" val="1479150936"/>
                    </a:ext>
                  </a:extLst>
                </a:gridCol>
                <a:gridCol w="1574030">
                  <a:extLst>
                    <a:ext uri="{9D8B030D-6E8A-4147-A177-3AD203B41FA5}">
                      <a16:colId xmlns:a16="http://schemas.microsoft.com/office/drawing/2014/main" val="4078135349"/>
                    </a:ext>
                  </a:extLst>
                </a:gridCol>
              </a:tblGrid>
              <a:tr h="963324">
                <a:tc>
                  <a:txBody>
                    <a:bodyPr/>
                    <a:lstStyle/>
                    <a:p>
                      <a:pPr algn="l" rtl="0" fontAlgn="ctr">
                        <a:buNone/>
                      </a:pPr>
                      <a:r>
                        <a:rPr lang="en-US" sz="1800" b="1" i="0" u="none" strike="noStrike">
                          <a:solidFill>
                            <a:srgbClr val="FFFFFF"/>
                          </a:solidFill>
                          <a:effectLst/>
                          <a:latin typeface="Calibri" panose="020F0502020204030204" pitchFamily="34" charset="0"/>
                        </a:rPr>
                        <a:t>LOCAL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71238477"/>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6111 CURRENT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$12,812,562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$12,735,760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$12,728,760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($7,000)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27913067"/>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6112 INTERIM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$14,427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04814420"/>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6113 PUBLIC UTILITY REALTY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$16,886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$15,400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$16,200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$800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48114380"/>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6114 PAYMENTS IN-LIEU OF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$86,146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$60,000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21260448"/>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6151 EARNED INCOME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$4,922,610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23713640"/>
                  </a:ext>
                </a:extLst>
              </a:tr>
              <a:tr h="517943">
                <a:tc>
                  <a:txBody>
                    <a:bodyPr/>
                    <a:lstStyle/>
                    <a:p>
                      <a:pPr algn="l" rtl="0" fontAlgn="ctr">
                        <a:buNone/>
                      </a:pPr>
                      <a:r>
                        <a:rPr lang="en-US" sz="1800" b="0" i="0" u="none" strike="noStrike">
                          <a:solidFill>
                            <a:srgbClr val="002060"/>
                          </a:solidFill>
                          <a:effectLst/>
                          <a:latin typeface="Calibri" panose="020F0502020204030204" pitchFamily="34" charset="0"/>
                        </a:rPr>
                        <a:t>6153 REAL ESTATE TRANSFER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$281,357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$260,000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$270,000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24227591"/>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6411 DELQ. REAL ESTATE TAXES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$596,665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99305511"/>
                  </a:ext>
                </a:extLst>
              </a:tr>
              <a:tr h="508768">
                <a:tc>
                  <a:txBody>
                    <a:bodyPr/>
                    <a:lstStyle/>
                    <a:p>
                      <a:pPr algn="l" rtl="0" fontAlgn="ctr">
                        <a:buNone/>
                      </a:pPr>
                      <a:r>
                        <a:rPr lang="en-US" sz="1800" b="0" i="0" u="none" strike="noStrike">
                          <a:solidFill>
                            <a:srgbClr val="002060"/>
                          </a:solidFill>
                          <a:effectLst/>
                          <a:latin typeface="Calibri" panose="020F0502020204030204" pitchFamily="34" charset="0"/>
                        </a:rPr>
                        <a:t>6510 EARNINGS ON INVESTMENTS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$468,901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dirty="0">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33655576"/>
                  </a:ext>
                </a:extLst>
              </a:tr>
            </a:tbl>
          </a:graphicData>
        </a:graphic>
      </p:graphicFrame>
      <p:pic>
        <p:nvPicPr>
          <p:cNvPr id="3" name="Picture 2">
            <a:extLst>
              <a:ext uri="{FF2B5EF4-FFF2-40B4-BE49-F238E27FC236}">
                <a16:creationId xmlns:a16="http://schemas.microsoft.com/office/drawing/2014/main" id="{38F7D230-7C1D-7C40-A70A-755ECB93C2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8061"/>
            <a:ext cx="1150944" cy="1142325"/>
          </a:xfrm>
          <a:prstGeom prst="rect">
            <a:avLst/>
          </a:prstGeom>
        </p:spPr>
      </p:pic>
    </p:spTree>
    <p:extLst>
      <p:ext uri="{BB962C8B-B14F-4D97-AF65-F5344CB8AC3E}">
        <p14:creationId xmlns:p14="http://schemas.microsoft.com/office/powerpoint/2010/main" val="32185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0" y="384206"/>
            <a:ext cx="558060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Local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B5A85A22-B2D9-BAF5-460F-3B0599567FBD}"/>
              </a:ext>
            </a:extLst>
          </p:cNvPr>
          <p:cNvGraphicFramePr>
            <a:graphicFrameLocks noGrp="1"/>
          </p:cNvGraphicFramePr>
          <p:nvPr>
            <p:extLst>
              <p:ext uri="{D42A27DB-BD31-4B8C-83A1-F6EECF244321}">
                <p14:modId xmlns:p14="http://schemas.microsoft.com/office/powerpoint/2010/main" val="1158776320"/>
              </p:ext>
            </p:extLst>
          </p:nvPr>
        </p:nvGraphicFramePr>
        <p:xfrm>
          <a:off x="277302" y="1159617"/>
          <a:ext cx="10977886" cy="5052926"/>
        </p:xfrm>
        <a:graphic>
          <a:graphicData uri="http://schemas.openxmlformats.org/drawingml/2006/table">
            <a:tbl>
              <a:tblPr/>
              <a:tblGrid>
                <a:gridCol w="4658110">
                  <a:extLst>
                    <a:ext uri="{9D8B030D-6E8A-4147-A177-3AD203B41FA5}">
                      <a16:colId xmlns:a16="http://schemas.microsoft.com/office/drawing/2014/main" val="2610749566"/>
                    </a:ext>
                  </a:extLst>
                </a:gridCol>
                <a:gridCol w="1579944">
                  <a:extLst>
                    <a:ext uri="{9D8B030D-6E8A-4147-A177-3AD203B41FA5}">
                      <a16:colId xmlns:a16="http://schemas.microsoft.com/office/drawing/2014/main" val="1146980757"/>
                    </a:ext>
                  </a:extLst>
                </a:gridCol>
                <a:gridCol w="1579944">
                  <a:extLst>
                    <a:ext uri="{9D8B030D-6E8A-4147-A177-3AD203B41FA5}">
                      <a16:colId xmlns:a16="http://schemas.microsoft.com/office/drawing/2014/main" val="2621542124"/>
                    </a:ext>
                  </a:extLst>
                </a:gridCol>
                <a:gridCol w="1579944">
                  <a:extLst>
                    <a:ext uri="{9D8B030D-6E8A-4147-A177-3AD203B41FA5}">
                      <a16:colId xmlns:a16="http://schemas.microsoft.com/office/drawing/2014/main" val="72056110"/>
                    </a:ext>
                  </a:extLst>
                </a:gridCol>
                <a:gridCol w="1579944">
                  <a:extLst>
                    <a:ext uri="{9D8B030D-6E8A-4147-A177-3AD203B41FA5}">
                      <a16:colId xmlns:a16="http://schemas.microsoft.com/office/drawing/2014/main" val="3220432497"/>
                    </a:ext>
                  </a:extLst>
                </a:gridCol>
              </a:tblGrid>
              <a:tr h="808664">
                <a:tc>
                  <a:txBody>
                    <a:bodyPr/>
                    <a:lstStyle/>
                    <a:p>
                      <a:pPr algn="l" rtl="0" fontAlgn="ctr">
                        <a:buNone/>
                      </a:pPr>
                      <a:r>
                        <a:rPr lang="en-US" sz="1800" b="1" i="0" u="none" strike="noStrike" dirty="0">
                          <a:solidFill>
                            <a:srgbClr val="FFFFFF"/>
                          </a:solidFill>
                          <a:effectLst/>
                          <a:latin typeface="Calibri" panose="020F0502020204030204" pitchFamily="34" charset="0"/>
                        </a:rPr>
                        <a:t>LOCAL REVENUE (continued)</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791113903"/>
                  </a:ext>
                </a:extLst>
              </a:tr>
              <a:tr h="507253">
                <a:tc>
                  <a:txBody>
                    <a:bodyPr/>
                    <a:lstStyle/>
                    <a:p>
                      <a:pPr algn="l" rtl="0" fontAlgn="ctr">
                        <a:buNone/>
                      </a:pPr>
                      <a:r>
                        <a:rPr lang="en-US" sz="1800" b="0" i="0" u="none" strike="noStrike">
                          <a:solidFill>
                            <a:srgbClr val="002060"/>
                          </a:solidFill>
                          <a:effectLst/>
                          <a:latin typeface="Calibri" panose="020F0502020204030204" pitchFamily="34" charset="0"/>
                        </a:rPr>
                        <a:t>6710 ATHLETIC EVENT ADMISSIONS </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$54,537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$54,000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3913525"/>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6740 ACTIVITY PARTICIPATION FEE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$11,802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$11,000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$9,000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($2,000)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28242573"/>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6790 DEVICE INSURANCE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$7,140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$6,500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($3,500)</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92458823"/>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6832 IDEA FUNDING</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$396,920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$380,305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$392,500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$12,195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56006127"/>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6910 RENTALS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$3,214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30252730"/>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6940 TUITION PAYMENTS</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$25,923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39282069"/>
                  </a:ext>
                </a:extLst>
              </a:tr>
              <a:tr h="498268">
                <a:tc>
                  <a:txBody>
                    <a:bodyPr/>
                    <a:lstStyle/>
                    <a:p>
                      <a:pPr algn="l" rtl="0" fontAlgn="ctr">
                        <a:buNone/>
                      </a:pPr>
                      <a:r>
                        <a:rPr lang="en-US" sz="1800" b="0" i="0" u="none" strike="noStrike">
                          <a:solidFill>
                            <a:srgbClr val="002060"/>
                          </a:solidFill>
                          <a:effectLst/>
                          <a:latin typeface="Calibri" panose="020F0502020204030204" pitchFamily="34" charset="0"/>
                        </a:rPr>
                        <a:t>6999 MISCELLANEOUS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$13,197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$50,000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21020689"/>
                  </a:ext>
                </a:extLst>
              </a:tr>
              <a:tr h="747401">
                <a:tc>
                  <a:txBody>
                    <a:bodyPr/>
                    <a:lstStyle/>
                    <a:p>
                      <a:pPr algn="l" rtl="0" fontAlgn="ctr">
                        <a:buNone/>
                      </a:pPr>
                      <a:r>
                        <a:rPr lang="en-US" sz="1800" b="1" i="0" u="none" strike="noStrike">
                          <a:solidFill>
                            <a:srgbClr val="FFFFFF"/>
                          </a:solidFill>
                          <a:effectLst/>
                          <a:latin typeface="Calibri" panose="020F0502020204030204" pitchFamily="34" charset="0"/>
                        </a:rPr>
                        <a:t>TOTAL LOCAL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$19,712,287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$18,939,465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$19,050,960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$111,495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382978015"/>
                  </a:ext>
                </a:extLst>
              </a:tr>
            </a:tbl>
          </a:graphicData>
        </a:graphic>
      </p:graphicFrame>
      <p:pic>
        <p:nvPicPr>
          <p:cNvPr id="4" name="Picture 3">
            <a:extLst>
              <a:ext uri="{FF2B5EF4-FFF2-40B4-BE49-F238E27FC236}">
                <a16:creationId xmlns:a16="http://schemas.microsoft.com/office/drawing/2014/main" id="{33ECE3D6-0B36-6913-D0D9-C2406D277B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904"/>
            <a:ext cx="1250887" cy="1241520"/>
          </a:xfrm>
          <a:prstGeom prst="rect">
            <a:avLst/>
          </a:prstGeom>
        </p:spPr>
      </p:pic>
    </p:spTree>
    <p:extLst>
      <p:ext uri="{BB962C8B-B14F-4D97-AF65-F5344CB8AC3E}">
        <p14:creationId xmlns:p14="http://schemas.microsoft.com/office/powerpoint/2010/main" val="27950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403411" y="239682"/>
            <a:ext cx="4300387"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State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4631C83C-2BFE-43C6-AF40-4D741D78B870}"/>
              </a:ext>
            </a:extLst>
          </p:cNvPr>
          <p:cNvGraphicFramePr>
            <a:graphicFrameLocks noGrp="1"/>
          </p:cNvGraphicFramePr>
          <p:nvPr>
            <p:extLst>
              <p:ext uri="{D42A27DB-BD31-4B8C-83A1-F6EECF244321}">
                <p14:modId xmlns:p14="http://schemas.microsoft.com/office/powerpoint/2010/main" val="2647327949"/>
              </p:ext>
            </p:extLst>
          </p:nvPr>
        </p:nvGraphicFramePr>
        <p:xfrm>
          <a:off x="277303" y="1028542"/>
          <a:ext cx="11072015" cy="5724245"/>
        </p:xfrm>
        <a:graphic>
          <a:graphicData uri="http://schemas.openxmlformats.org/drawingml/2006/table">
            <a:tbl>
              <a:tblPr/>
              <a:tblGrid>
                <a:gridCol w="4698051">
                  <a:extLst>
                    <a:ext uri="{9D8B030D-6E8A-4147-A177-3AD203B41FA5}">
                      <a16:colId xmlns:a16="http://schemas.microsoft.com/office/drawing/2014/main" val="2821588581"/>
                    </a:ext>
                  </a:extLst>
                </a:gridCol>
                <a:gridCol w="1593491">
                  <a:extLst>
                    <a:ext uri="{9D8B030D-6E8A-4147-A177-3AD203B41FA5}">
                      <a16:colId xmlns:a16="http://schemas.microsoft.com/office/drawing/2014/main" val="2648717563"/>
                    </a:ext>
                  </a:extLst>
                </a:gridCol>
                <a:gridCol w="1593491">
                  <a:extLst>
                    <a:ext uri="{9D8B030D-6E8A-4147-A177-3AD203B41FA5}">
                      <a16:colId xmlns:a16="http://schemas.microsoft.com/office/drawing/2014/main" val="919618702"/>
                    </a:ext>
                  </a:extLst>
                </a:gridCol>
                <a:gridCol w="1593491">
                  <a:extLst>
                    <a:ext uri="{9D8B030D-6E8A-4147-A177-3AD203B41FA5}">
                      <a16:colId xmlns:a16="http://schemas.microsoft.com/office/drawing/2014/main" val="1124869966"/>
                    </a:ext>
                  </a:extLst>
                </a:gridCol>
                <a:gridCol w="1593491">
                  <a:extLst>
                    <a:ext uri="{9D8B030D-6E8A-4147-A177-3AD203B41FA5}">
                      <a16:colId xmlns:a16="http://schemas.microsoft.com/office/drawing/2014/main" val="293550709"/>
                    </a:ext>
                  </a:extLst>
                </a:gridCol>
              </a:tblGrid>
              <a:tr h="731674">
                <a:tc>
                  <a:txBody>
                    <a:bodyPr/>
                    <a:lstStyle/>
                    <a:p>
                      <a:pPr algn="l" rtl="0" fontAlgn="ctr">
                        <a:buNone/>
                      </a:pPr>
                      <a:r>
                        <a:rPr lang="en-US" sz="1300" b="1" i="0" u="none" strike="noStrike">
                          <a:solidFill>
                            <a:srgbClr val="FFFFFF"/>
                          </a:solidFill>
                          <a:effectLst/>
                          <a:latin typeface="Calibri" panose="020F0502020204030204" pitchFamily="34" charset="0"/>
                        </a:rPr>
                        <a:t>STATE REVENUE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2024-2025 Actuals</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2025-2026 Budget</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2026-2027 Budget</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300" b="0" i="0" u="none" strike="noStrike">
                          <a:solidFill>
                            <a:srgbClr val="FFFFFF"/>
                          </a:solidFill>
                          <a:effectLst/>
                          <a:latin typeface="Calibri" panose="020F0502020204030204" pitchFamily="34" charset="0"/>
                        </a:rPr>
                        <a:t>Increase (Decrease)</a:t>
                      </a:r>
                    </a:p>
                  </a:txBody>
                  <a:tcPr marL="3566"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073194894"/>
                  </a:ext>
                </a:extLst>
              </a:tr>
              <a:tr h="375217">
                <a:tc>
                  <a:txBody>
                    <a:bodyPr/>
                    <a:lstStyle/>
                    <a:p>
                      <a:pPr algn="l" rtl="0" fontAlgn="ctr">
                        <a:buNone/>
                      </a:pPr>
                      <a:r>
                        <a:rPr lang="en-US" sz="1300" b="0" i="0" u="none" strike="noStrike">
                          <a:solidFill>
                            <a:srgbClr val="002060"/>
                          </a:solidFill>
                          <a:effectLst/>
                          <a:latin typeface="Calibri" panose="020F0502020204030204" pitchFamily="34" charset="0"/>
                        </a:rPr>
                        <a:t>7110 BASIC INSTRUCTIONAL SUBSIDY</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$8,462,422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$8,525,838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$8,596,703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$70,865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86614610"/>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7112 STATE SHARE F.I.C.A</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$492,760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$532,261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$554,808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$22,547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65930926"/>
                  </a:ext>
                </a:extLst>
              </a:tr>
              <a:tr h="393978">
                <a:tc>
                  <a:txBody>
                    <a:bodyPr/>
                    <a:lstStyle/>
                    <a:p>
                      <a:pPr algn="l" rtl="0" fontAlgn="ctr">
                        <a:buNone/>
                      </a:pPr>
                      <a:r>
                        <a:rPr lang="en-US" sz="1300" b="0" i="0" u="none" strike="noStrike">
                          <a:solidFill>
                            <a:srgbClr val="002060"/>
                          </a:solidFill>
                          <a:effectLst/>
                          <a:latin typeface="Calibri" panose="020F0502020204030204" pitchFamily="34" charset="0"/>
                        </a:rPr>
                        <a:t>7160 TUITION PAYMENTS 1305/1306</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$65,175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$40,000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$40,000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48138052"/>
                  </a:ext>
                </a:extLst>
              </a:tr>
              <a:tr h="393978">
                <a:tc>
                  <a:txBody>
                    <a:bodyPr/>
                    <a:lstStyle/>
                    <a:p>
                      <a:pPr algn="l" rtl="0" fontAlgn="ctr">
                        <a:buNone/>
                      </a:pPr>
                      <a:r>
                        <a:rPr lang="en-US" sz="1300" b="0" i="0" u="none" strike="noStrike">
                          <a:solidFill>
                            <a:srgbClr val="002060"/>
                          </a:solidFill>
                          <a:effectLst/>
                          <a:latin typeface="Calibri" panose="020F0502020204030204" pitchFamily="34" charset="0"/>
                        </a:rPr>
                        <a:t>7271 SPECIAL EDUCATION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$1,554,138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$1,569,962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$1,599,966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$30,004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52355668"/>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7310 TRANSPORTATION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$590,401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$656,967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$667,731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$10,764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58798555"/>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7320 RENTAL &amp; SINKING FUND PAYMENTS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$276,950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$300,981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$269,395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($31,586)</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2160485"/>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7330 MEDICAL &amp; DENTAL SERVICES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$30,198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$31,000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25698736"/>
                  </a:ext>
                </a:extLst>
              </a:tr>
              <a:tr h="545003">
                <a:tc>
                  <a:txBody>
                    <a:bodyPr/>
                    <a:lstStyle/>
                    <a:p>
                      <a:pPr algn="l" rtl="0" fontAlgn="ctr">
                        <a:buNone/>
                      </a:pPr>
                      <a:r>
                        <a:rPr lang="en-US" sz="1300" b="0" i="0" u="none" strike="noStrike">
                          <a:solidFill>
                            <a:srgbClr val="002060"/>
                          </a:solidFill>
                          <a:effectLst/>
                          <a:latin typeface="Calibri" panose="020F0502020204030204" pitchFamily="34" charset="0"/>
                        </a:rPr>
                        <a:t>7340 STATE PROPERTY TAX REDUCTION ALLOCATION</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$775,114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$893,240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$893,240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89836480"/>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7361 SAFE SCHOOL GRANT</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65434075"/>
                  </a:ext>
                </a:extLst>
              </a:tr>
              <a:tr h="381470">
                <a:tc>
                  <a:txBody>
                    <a:bodyPr/>
                    <a:lstStyle/>
                    <a:p>
                      <a:pPr algn="l" rtl="0" fontAlgn="ctr">
                        <a:buNone/>
                      </a:pPr>
                      <a:r>
                        <a:rPr lang="en-US" sz="1300" b="0" i="0" u="none" strike="noStrike">
                          <a:solidFill>
                            <a:srgbClr val="002060"/>
                          </a:solidFill>
                          <a:effectLst/>
                          <a:latin typeface="Calibri" panose="020F0502020204030204" pitchFamily="34" charset="0"/>
                        </a:rPr>
                        <a:t>7501 PA BLOCK GRANTS</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$848,557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$1,432,646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$2,107,479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$674,833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25445438"/>
                  </a:ext>
                </a:extLst>
              </a:tr>
              <a:tr h="388349">
                <a:tc>
                  <a:txBody>
                    <a:bodyPr/>
                    <a:lstStyle/>
                    <a:p>
                      <a:pPr algn="l" rtl="0" fontAlgn="ctr">
                        <a:buNone/>
                      </a:pPr>
                      <a:r>
                        <a:rPr lang="en-US" sz="1300" b="0" i="0" u="none" strike="noStrike">
                          <a:solidFill>
                            <a:srgbClr val="002060"/>
                          </a:solidFill>
                          <a:effectLst/>
                          <a:latin typeface="Calibri" panose="020F0502020204030204" pitchFamily="34" charset="0"/>
                        </a:rPr>
                        <a:t>7800 OTHER INCOME FROM STATE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$2,364,481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$2,311,650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$2,379,300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300" b="0" i="0" u="none" strike="noStrike">
                          <a:solidFill>
                            <a:srgbClr val="002060"/>
                          </a:solidFill>
                          <a:effectLst/>
                          <a:latin typeface="Calibri" panose="020F0502020204030204" pitchFamily="34" charset="0"/>
                        </a:rPr>
                        <a:t>$67,650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33218740"/>
                  </a:ext>
                </a:extLst>
              </a:tr>
              <a:tr h="586589">
                <a:tc>
                  <a:txBody>
                    <a:bodyPr/>
                    <a:lstStyle/>
                    <a:p>
                      <a:pPr algn="l" rtl="0" fontAlgn="ctr">
                        <a:buNone/>
                      </a:pPr>
                      <a:r>
                        <a:rPr lang="en-US" sz="1300" b="1" i="0" u="none" strike="noStrike">
                          <a:solidFill>
                            <a:srgbClr val="FFFFFF"/>
                          </a:solidFill>
                          <a:effectLst/>
                          <a:latin typeface="Calibri" panose="020F0502020204030204" pitchFamily="34" charset="0"/>
                        </a:rPr>
                        <a:t>TOTAL STATE REVENUE</a:t>
                      </a:r>
                    </a:p>
                  </a:txBody>
                  <a:tcPr marL="74872" marR="3566"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$15,460,197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$16,294,545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a:solidFill>
                            <a:srgbClr val="FFFFFF"/>
                          </a:solidFill>
                          <a:effectLst/>
                          <a:latin typeface="Calibri" panose="020F0502020204030204" pitchFamily="34" charset="0"/>
                        </a:rPr>
                        <a:t>$17,139,622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300" b="1" i="0" u="none" strike="noStrike" dirty="0">
                          <a:solidFill>
                            <a:srgbClr val="FFFFFF"/>
                          </a:solidFill>
                          <a:effectLst/>
                          <a:latin typeface="Calibri" panose="020F0502020204030204" pitchFamily="34" charset="0"/>
                        </a:rPr>
                        <a:t>$845,077 </a:t>
                      </a:r>
                    </a:p>
                  </a:txBody>
                  <a:tcPr marL="3566" marR="74872" marT="35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448776681"/>
                  </a:ext>
                </a:extLst>
              </a:tr>
            </a:tbl>
          </a:graphicData>
        </a:graphic>
      </p:graphicFrame>
      <p:pic>
        <p:nvPicPr>
          <p:cNvPr id="4" name="Picture 3">
            <a:extLst>
              <a:ext uri="{FF2B5EF4-FFF2-40B4-BE49-F238E27FC236}">
                <a16:creationId xmlns:a16="http://schemas.microsoft.com/office/drawing/2014/main" id="{48EC7E70-3053-40D7-7790-D2313C786E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02" y="-86538"/>
            <a:ext cx="1123494" cy="1115080"/>
          </a:xfrm>
          <a:prstGeom prst="rect">
            <a:avLst/>
          </a:prstGeom>
        </p:spPr>
      </p:pic>
    </p:spTree>
    <p:extLst>
      <p:ext uri="{BB962C8B-B14F-4D97-AF65-F5344CB8AC3E}">
        <p14:creationId xmlns:p14="http://schemas.microsoft.com/office/powerpoint/2010/main" val="976245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4" y="6051176"/>
            <a:ext cx="11179590" cy="806824"/>
          </a:xfrm>
        </p:spPr>
        <p:txBody>
          <a:bodyPr>
            <a:normAutofit/>
          </a:bodyPr>
          <a:lstStyle/>
          <a:p>
            <a:r>
              <a:rPr lang="en-US" sz="3600" b="1" u="sng" dirty="0">
                <a:solidFill>
                  <a:srgbClr val="002060"/>
                </a:solidFill>
                <a:latin typeface="+mn-lt"/>
              </a:rPr>
              <a:t>Total Revenue Increase = $956,400</a:t>
            </a:r>
          </a:p>
        </p:txBody>
      </p:sp>
      <p:sp>
        <p:nvSpPr>
          <p:cNvPr id="12" name="TextBox 11"/>
          <p:cNvSpPr txBox="1"/>
          <p:nvPr/>
        </p:nvSpPr>
        <p:spPr>
          <a:xfrm>
            <a:off x="129384" y="345157"/>
            <a:ext cx="5456833"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Federal Revenue</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77BCE05E-CFC2-A89C-C24F-28BF21869A21}"/>
              </a:ext>
            </a:extLst>
          </p:cNvPr>
          <p:cNvGraphicFramePr>
            <a:graphicFrameLocks noGrp="1"/>
          </p:cNvGraphicFramePr>
          <p:nvPr>
            <p:extLst>
              <p:ext uri="{D42A27DB-BD31-4B8C-83A1-F6EECF244321}">
                <p14:modId xmlns:p14="http://schemas.microsoft.com/office/powerpoint/2010/main" val="4029204298"/>
              </p:ext>
            </p:extLst>
          </p:nvPr>
        </p:nvGraphicFramePr>
        <p:xfrm>
          <a:off x="277303" y="1048870"/>
          <a:ext cx="11179590" cy="5002308"/>
        </p:xfrm>
        <a:graphic>
          <a:graphicData uri="http://schemas.openxmlformats.org/drawingml/2006/table">
            <a:tbl>
              <a:tblPr/>
              <a:tblGrid>
                <a:gridCol w="4743698">
                  <a:extLst>
                    <a:ext uri="{9D8B030D-6E8A-4147-A177-3AD203B41FA5}">
                      <a16:colId xmlns:a16="http://schemas.microsoft.com/office/drawing/2014/main" val="117591535"/>
                    </a:ext>
                  </a:extLst>
                </a:gridCol>
                <a:gridCol w="1608973">
                  <a:extLst>
                    <a:ext uri="{9D8B030D-6E8A-4147-A177-3AD203B41FA5}">
                      <a16:colId xmlns:a16="http://schemas.microsoft.com/office/drawing/2014/main" val="10983839"/>
                    </a:ext>
                  </a:extLst>
                </a:gridCol>
                <a:gridCol w="1608973">
                  <a:extLst>
                    <a:ext uri="{9D8B030D-6E8A-4147-A177-3AD203B41FA5}">
                      <a16:colId xmlns:a16="http://schemas.microsoft.com/office/drawing/2014/main" val="2436121852"/>
                    </a:ext>
                  </a:extLst>
                </a:gridCol>
                <a:gridCol w="1608973">
                  <a:extLst>
                    <a:ext uri="{9D8B030D-6E8A-4147-A177-3AD203B41FA5}">
                      <a16:colId xmlns:a16="http://schemas.microsoft.com/office/drawing/2014/main" val="3844652655"/>
                    </a:ext>
                  </a:extLst>
                </a:gridCol>
                <a:gridCol w="1608973">
                  <a:extLst>
                    <a:ext uri="{9D8B030D-6E8A-4147-A177-3AD203B41FA5}">
                      <a16:colId xmlns:a16="http://schemas.microsoft.com/office/drawing/2014/main" val="262221949"/>
                    </a:ext>
                  </a:extLst>
                </a:gridCol>
              </a:tblGrid>
              <a:tr h="1319717">
                <a:tc>
                  <a:txBody>
                    <a:bodyPr/>
                    <a:lstStyle/>
                    <a:p>
                      <a:pPr algn="l" rtl="0" fontAlgn="ctr">
                        <a:buNone/>
                      </a:pPr>
                      <a:r>
                        <a:rPr lang="en-US" sz="1800" b="1" i="0" u="none" strike="noStrike" dirty="0">
                          <a:solidFill>
                            <a:srgbClr val="FFFFFF"/>
                          </a:solidFill>
                          <a:effectLst/>
                          <a:latin typeface="Calibri" panose="020F0502020204030204" pitchFamily="34" charset="0"/>
                        </a:rPr>
                        <a:t>FEDERAL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2024-2025 Actuals</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2025-2026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2026-2027 Budget</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800" b="0" i="0" u="none" strike="noStrike">
                          <a:solidFill>
                            <a:srgbClr val="FFFFFF"/>
                          </a:solidFill>
                          <a:effectLst/>
                          <a:latin typeface="Calibri" panose="020F0502020204030204" pitchFamily="34" charset="0"/>
                        </a:rPr>
                        <a:t>Increase (Decrease)</a:t>
                      </a:r>
                    </a:p>
                  </a:txBody>
                  <a:tcPr marL="476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634972"/>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8514 TITLE I</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$294,468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$294,468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$291,432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($3,036)</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88753968"/>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8515 TITLE II</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$44,787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$44,787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$48,869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$4,082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19171748"/>
                  </a:ext>
                </a:extLst>
              </a:tr>
              <a:tr h="521054">
                <a:tc>
                  <a:txBody>
                    <a:bodyPr/>
                    <a:lstStyle/>
                    <a:p>
                      <a:pPr algn="l" rtl="0" fontAlgn="ctr">
                        <a:buNone/>
                      </a:pPr>
                      <a:r>
                        <a:rPr lang="en-US" sz="1800" b="0" i="0" u="none" strike="noStrike" dirty="0">
                          <a:solidFill>
                            <a:srgbClr val="002060"/>
                          </a:solidFill>
                          <a:effectLst/>
                          <a:latin typeface="Calibri" panose="020F0502020204030204" pitchFamily="34" charset="0"/>
                        </a:rPr>
                        <a:t>8517 TITLE IV</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$23,196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$23,196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$21,979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($1,217)</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1159525"/>
                  </a:ext>
                </a:extLst>
              </a:tr>
              <a:tr h="521054">
                <a:tc>
                  <a:txBody>
                    <a:bodyPr/>
                    <a:lstStyle/>
                    <a:p>
                      <a:pPr algn="l" rtl="0" fontAlgn="ctr">
                        <a:buNone/>
                      </a:pPr>
                      <a:r>
                        <a:rPr lang="en-US" sz="1800" b="0" i="0" u="none" strike="noStrike">
                          <a:solidFill>
                            <a:srgbClr val="002060"/>
                          </a:solidFill>
                          <a:effectLst/>
                          <a:latin typeface="Calibri" panose="020F0502020204030204" pitchFamily="34" charset="0"/>
                        </a:rPr>
                        <a:t>8700 ESSER &amp; GEER</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2650365"/>
                  </a:ext>
                </a:extLst>
              </a:tr>
              <a:tr h="727105">
                <a:tc>
                  <a:txBody>
                    <a:bodyPr/>
                    <a:lstStyle/>
                    <a:p>
                      <a:pPr algn="l" rtl="0" fontAlgn="ctr">
                        <a:buNone/>
                      </a:pPr>
                      <a:r>
                        <a:rPr lang="en-US" sz="1800" b="0" i="0" u="none" strike="noStrike">
                          <a:solidFill>
                            <a:srgbClr val="002060"/>
                          </a:solidFill>
                          <a:effectLst/>
                          <a:latin typeface="Calibri" panose="020F0502020204030204" pitchFamily="34" charset="0"/>
                        </a:rPr>
                        <a:t>8810 PA. MEDICAL ACCESS FUNDING</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dirty="0">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800" b="0" i="0" u="none" strike="noStrike">
                          <a:solidFill>
                            <a:srgbClr val="002060"/>
                          </a:solidFill>
                          <a:effectLst/>
                          <a:latin typeface="Calibri" panose="020F0502020204030204" pitchFamily="34" charset="0"/>
                        </a:rPr>
                        <a:t>$0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42772854"/>
                  </a:ext>
                </a:extLst>
              </a:tr>
              <a:tr h="871270">
                <a:tc>
                  <a:txBody>
                    <a:bodyPr/>
                    <a:lstStyle/>
                    <a:p>
                      <a:pPr algn="l" rtl="0" fontAlgn="ctr">
                        <a:buNone/>
                      </a:pPr>
                      <a:r>
                        <a:rPr lang="en-US" sz="1800" b="1" i="0" u="none" strike="noStrike">
                          <a:solidFill>
                            <a:srgbClr val="FFFFFF"/>
                          </a:solidFill>
                          <a:effectLst/>
                          <a:latin typeface="Calibri" panose="020F0502020204030204" pitchFamily="34" charset="0"/>
                        </a:rPr>
                        <a:t>TOTAL FEDERAL REVENUE</a:t>
                      </a:r>
                    </a:p>
                  </a:txBody>
                  <a:tcPr marL="100013" marR="476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$362,451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a:solidFill>
                            <a:srgbClr val="FFFFFF"/>
                          </a:solidFill>
                          <a:effectLst/>
                          <a:latin typeface="Calibri" panose="020F0502020204030204" pitchFamily="34" charset="0"/>
                        </a:rPr>
                        <a:t>$362,451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$362,280 </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800" b="1" i="0" u="none" strike="noStrike" dirty="0">
                          <a:solidFill>
                            <a:srgbClr val="FFFFFF"/>
                          </a:solidFill>
                          <a:effectLst/>
                          <a:latin typeface="Calibri" panose="020F0502020204030204" pitchFamily="34" charset="0"/>
                        </a:rPr>
                        <a:t>($171)</a:t>
                      </a:r>
                    </a:p>
                  </a:txBody>
                  <a:tcPr marL="4763" marR="100013" marT="476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954388403"/>
                  </a:ext>
                </a:extLst>
              </a:tr>
            </a:tbl>
          </a:graphicData>
        </a:graphic>
      </p:graphicFrame>
      <p:pic>
        <p:nvPicPr>
          <p:cNvPr id="4" name="Picture 3">
            <a:extLst>
              <a:ext uri="{FF2B5EF4-FFF2-40B4-BE49-F238E27FC236}">
                <a16:creationId xmlns:a16="http://schemas.microsoft.com/office/drawing/2014/main" id="{A8CB1868-B418-610C-54E2-339E7D6166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7024"/>
            <a:ext cx="1183341" cy="1174480"/>
          </a:xfrm>
          <a:prstGeom prst="rect">
            <a:avLst/>
          </a:prstGeom>
        </p:spPr>
      </p:pic>
    </p:spTree>
    <p:extLst>
      <p:ext uri="{BB962C8B-B14F-4D97-AF65-F5344CB8AC3E}">
        <p14:creationId xmlns:p14="http://schemas.microsoft.com/office/powerpoint/2010/main" val="1586593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277303" y="2584173"/>
            <a:ext cx="7490978" cy="2647785"/>
          </a:xfrm>
        </p:spPr>
        <p:txBody>
          <a:bodyPr>
            <a:normAutofit/>
          </a:bodyPr>
          <a:lstStyle/>
          <a:p>
            <a:endParaRPr lang="en-US" sz="3600" dirty="0">
              <a:solidFill>
                <a:srgbClr val="002060"/>
              </a:solidFill>
            </a:endParaRPr>
          </a:p>
        </p:txBody>
      </p:sp>
      <p:sp>
        <p:nvSpPr>
          <p:cNvPr id="12" name="TextBox 11"/>
          <p:cNvSpPr txBox="1"/>
          <p:nvPr/>
        </p:nvSpPr>
        <p:spPr>
          <a:xfrm>
            <a:off x="591363" y="280500"/>
            <a:ext cx="5969060" cy="923330"/>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en-US" sz="4000" b="1" u="sng" dirty="0">
                <a:latin typeface="Calibri" panose="020F0502020204030204"/>
              </a:rPr>
              <a:t>Expenditure Highlights</a:t>
            </a:r>
            <a:endPar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EDC78948-F751-2858-C31F-42B2DB42546A}"/>
              </a:ext>
            </a:extLst>
          </p:cNvPr>
          <p:cNvPicPr>
            <a:picLocks noChangeAspect="1"/>
          </p:cNvPicPr>
          <p:nvPr/>
        </p:nvPicPr>
        <p:blipFill>
          <a:blip r:embed="rId3"/>
          <a:stretch>
            <a:fillRect/>
          </a:stretch>
        </p:blipFill>
        <p:spPr>
          <a:xfrm>
            <a:off x="0" y="-128067"/>
            <a:ext cx="1182727" cy="1170533"/>
          </a:xfrm>
          <a:prstGeom prst="rect">
            <a:avLst/>
          </a:prstGeom>
        </p:spPr>
      </p:pic>
      <p:graphicFrame>
        <p:nvGraphicFramePr>
          <p:cNvPr id="4" name="Table 3">
            <a:extLst>
              <a:ext uri="{FF2B5EF4-FFF2-40B4-BE49-F238E27FC236}">
                <a16:creationId xmlns:a16="http://schemas.microsoft.com/office/drawing/2014/main" id="{525201A7-47B1-F41C-216D-4AD8CA756E94}"/>
              </a:ext>
            </a:extLst>
          </p:cNvPr>
          <p:cNvGraphicFramePr>
            <a:graphicFrameLocks noGrp="1"/>
          </p:cNvGraphicFramePr>
          <p:nvPr>
            <p:extLst>
              <p:ext uri="{D42A27DB-BD31-4B8C-83A1-F6EECF244321}">
                <p14:modId xmlns:p14="http://schemas.microsoft.com/office/powerpoint/2010/main" val="4090677070"/>
              </p:ext>
            </p:extLst>
          </p:nvPr>
        </p:nvGraphicFramePr>
        <p:xfrm>
          <a:off x="277303" y="1042466"/>
          <a:ext cx="11152696" cy="5134497"/>
        </p:xfrm>
        <a:graphic>
          <a:graphicData uri="http://schemas.openxmlformats.org/drawingml/2006/table">
            <a:tbl>
              <a:tblPr/>
              <a:tblGrid>
                <a:gridCol w="5373215">
                  <a:extLst>
                    <a:ext uri="{9D8B030D-6E8A-4147-A177-3AD203B41FA5}">
                      <a16:colId xmlns:a16="http://schemas.microsoft.com/office/drawing/2014/main" val="3186049473"/>
                    </a:ext>
                  </a:extLst>
                </a:gridCol>
                <a:gridCol w="1729912">
                  <a:extLst>
                    <a:ext uri="{9D8B030D-6E8A-4147-A177-3AD203B41FA5}">
                      <a16:colId xmlns:a16="http://schemas.microsoft.com/office/drawing/2014/main" val="2346862914"/>
                    </a:ext>
                  </a:extLst>
                </a:gridCol>
                <a:gridCol w="1808545">
                  <a:extLst>
                    <a:ext uri="{9D8B030D-6E8A-4147-A177-3AD203B41FA5}">
                      <a16:colId xmlns:a16="http://schemas.microsoft.com/office/drawing/2014/main" val="3489060178"/>
                    </a:ext>
                  </a:extLst>
                </a:gridCol>
                <a:gridCol w="2241024">
                  <a:extLst>
                    <a:ext uri="{9D8B030D-6E8A-4147-A177-3AD203B41FA5}">
                      <a16:colId xmlns:a16="http://schemas.microsoft.com/office/drawing/2014/main" val="1887687101"/>
                    </a:ext>
                  </a:extLst>
                </a:gridCol>
              </a:tblGrid>
              <a:tr h="643412">
                <a:tc>
                  <a:txBody>
                    <a:bodyPr/>
                    <a:lstStyle/>
                    <a:p>
                      <a:pPr algn="l" rtl="0" fontAlgn="ctr">
                        <a:buNone/>
                      </a:pPr>
                      <a:r>
                        <a:rPr lang="en-US" sz="1600" b="1" i="0" u="none" strike="noStrike">
                          <a:solidFill>
                            <a:srgbClr val="FFFFFF"/>
                          </a:solidFill>
                          <a:effectLst/>
                          <a:latin typeface="Calibri" panose="020F0502020204030204" pitchFamily="34" charset="0"/>
                        </a:rPr>
                        <a:t>Expenditure Highlights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2025-2026 Budget</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2026-2027 Budget</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Increase (Decrease)</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508722400"/>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Health Insurance Costs (9.9% Increase)</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$3,494,014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$3,947,263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$453,249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8127203"/>
                  </a:ext>
                </a:extLst>
              </a:tr>
              <a:tr h="409628">
                <a:tc>
                  <a:txBody>
                    <a:bodyPr/>
                    <a:lstStyle/>
                    <a:p>
                      <a:pPr algn="l" rtl="0" fontAlgn="ctr">
                        <a:buNone/>
                      </a:pPr>
                      <a:r>
                        <a:rPr lang="en-US" sz="1600" b="0" i="0" u="none" strike="noStrike">
                          <a:solidFill>
                            <a:srgbClr val="002060"/>
                          </a:solidFill>
                          <a:effectLst/>
                          <a:latin typeface="Calibri" panose="020F0502020204030204" pitchFamily="34" charset="0"/>
                        </a:rPr>
                        <a:t>Wage Increases (New Position- Curriculum Director)</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$13,883,292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$14,472,082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$588,790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5532922"/>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Bond Series 2026 Payments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$822,413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$822,413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09517681"/>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Blast IU Contracted Services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$1,402,838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$1,510,076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$107,238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06446295"/>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Cyber Charter Schools (Non-Special Education)</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$689,000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$610,000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($79,000)</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23331110"/>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Cyber Charter Schools (Special Education)</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$594,000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$498,500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($95,500)</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46345887"/>
                  </a:ext>
                </a:extLst>
              </a:tr>
              <a:tr h="389416">
                <a:tc>
                  <a:txBody>
                    <a:bodyPr/>
                    <a:lstStyle/>
                    <a:p>
                      <a:pPr algn="l" rtl="0" fontAlgn="ctr">
                        <a:buNone/>
                      </a:pPr>
                      <a:r>
                        <a:rPr lang="en-US" sz="1600" b="1" i="0" u="none" strike="noStrike">
                          <a:solidFill>
                            <a:srgbClr val="FFFFFF"/>
                          </a:solidFill>
                          <a:effectLst/>
                          <a:latin typeface="Calibri" panose="020F0502020204030204" pitchFamily="34" charset="0"/>
                        </a:rPr>
                        <a:t>TOTALS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$1,797,190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526437415"/>
                  </a:ext>
                </a:extLst>
              </a:tr>
              <a:tr h="187297">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b">
                        <a:buNone/>
                      </a:pPr>
                      <a:endParaRPr lang="en-US" sz="1000" b="0" i="0" u="none" strike="noStrike">
                        <a:solidFill>
                          <a:srgbClr val="000000"/>
                        </a:solidFill>
                        <a:effectLst/>
                        <a:latin typeface="Calibri" panose="020F0502020204030204" pitchFamily="34" charset="0"/>
                      </a:endParaRPr>
                    </a:p>
                  </a:txBody>
                  <a:tcPr marL="4283" marR="4283" marT="428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6827122"/>
                  </a:ext>
                </a:extLst>
              </a:tr>
              <a:tr h="348992">
                <a:tc>
                  <a:txBody>
                    <a:bodyPr/>
                    <a:lstStyle/>
                    <a:p>
                      <a:pPr algn="l" rtl="0" fontAlgn="ctr">
                        <a:buNone/>
                      </a:pPr>
                      <a:r>
                        <a:rPr lang="en-US" sz="1600" b="1" i="0" u="none" strike="noStrike">
                          <a:solidFill>
                            <a:srgbClr val="FFFFFF"/>
                          </a:solidFill>
                          <a:effectLst/>
                          <a:latin typeface="Calibri" panose="020F0502020204030204" pitchFamily="34" charset="0"/>
                        </a:rPr>
                        <a:t>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Revenues</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Expenditures</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rtl="0" fontAlgn="ctr">
                        <a:buNone/>
                      </a:pPr>
                      <a:r>
                        <a:rPr lang="en-US" sz="1600" b="0" i="0" u="none" strike="noStrike">
                          <a:solidFill>
                            <a:srgbClr val="FFFFFF"/>
                          </a:solidFill>
                          <a:effectLst/>
                          <a:latin typeface="Calibri" panose="020F0502020204030204" pitchFamily="34" charset="0"/>
                        </a:rPr>
                        <a:t>Increase (Decrease)</a:t>
                      </a:r>
                    </a:p>
                  </a:txBody>
                  <a:tcPr marL="4283"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275195069"/>
                  </a:ext>
                </a:extLst>
              </a:tr>
              <a:tr h="389416">
                <a:tc>
                  <a:txBody>
                    <a:bodyPr/>
                    <a:lstStyle/>
                    <a:p>
                      <a:pPr algn="l" rtl="0" fontAlgn="ctr">
                        <a:buNone/>
                      </a:pPr>
                      <a:r>
                        <a:rPr lang="en-US" sz="1600" b="0" i="0" u="none" strike="noStrike">
                          <a:solidFill>
                            <a:srgbClr val="002060"/>
                          </a:solidFill>
                          <a:effectLst/>
                          <a:latin typeface="Calibri" panose="020F0502020204030204" pitchFamily="34" charset="0"/>
                        </a:rPr>
                        <a:t>Project Millage Build In for (24/25 &amp; 25/26)</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$467,500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38244569"/>
                  </a:ext>
                </a:extLst>
              </a:tr>
              <a:tr h="429840">
                <a:tc>
                  <a:txBody>
                    <a:bodyPr/>
                    <a:lstStyle/>
                    <a:p>
                      <a:pPr algn="l" rtl="0" fontAlgn="ctr">
                        <a:buNone/>
                      </a:pPr>
                      <a:r>
                        <a:rPr lang="en-US" sz="1600" b="0" i="0" u="none" strike="noStrike">
                          <a:solidFill>
                            <a:srgbClr val="002060"/>
                          </a:solidFill>
                          <a:effectLst/>
                          <a:latin typeface="Calibri" panose="020F0502020204030204" pitchFamily="34" charset="0"/>
                        </a:rPr>
                        <a:t>Revenues vs Expenditures                                       </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$36,552,861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$37,599,350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rtl="0" fontAlgn="ctr">
                        <a:buNone/>
                      </a:pPr>
                      <a:r>
                        <a:rPr lang="en-US" sz="1600" b="0" i="0" u="none" strike="noStrike">
                          <a:solidFill>
                            <a:srgbClr val="002060"/>
                          </a:solidFill>
                          <a:effectLst/>
                          <a:latin typeface="Calibri" panose="020F0502020204030204" pitchFamily="34" charset="0"/>
                        </a:rPr>
                        <a:t>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580572444"/>
                  </a:ext>
                </a:extLst>
              </a:tr>
              <a:tr h="389416">
                <a:tc>
                  <a:txBody>
                    <a:bodyPr/>
                    <a:lstStyle/>
                    <a:p>
                      <a:pPr algn="l" rtl="0" fontAlgn="ctr">
                        <a:buNone/>
                      </a:pPr>
                      <a:r>
                        <a:rPr lang="en-US" sz="1600" b="1" i="0" u="none" strike="noStrike">
                          <a:solidFill>
                            <a:srgbClr val="FFFFFF"/>
                          </a:solidFill>
                          <a:effectLst/>
                          <a:latin typeface="Calibri" panose="020F0502020204030204" pitchFamily="34" charset="0"/>
                        </a:rPr>
                        <a:t>TOTALS</a:t>
                      </a:r>
                    </a:p>
                  </a:txBody>
                  <a:tcPr marL="89928" marR="4283"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$37,020,361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a:solidFill>
                            <a:srgbClr val="FFFFFF"/>
                          </a:solidFill>
                          <a:effectLst/>
                          <a:latin typeface="Calibri" panose="020F0502020204030204" pitchFamily="34" charset="0"/>
                        </a:rPr>
                        <a:t>$37,599,350 </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r" rtl="0" fontAlgn="ctr">
                        <a:buNone/>
                      </a:pPr>
                      <a:r>
                        <a:rPr lang="en-US" sz="1600" b="1" i="0" u="none" strike="noStrike" dirty="0">
                          <a:solidFill>
                            <a:srgbClr val="FFFFFF"/>
                          </a:solidFill>
                          <a:effectLst/>
                          <a:latin typeface="Calibri" panose="020F0502020204030204" pitchFamily="34" charset="0"/>
                        </a:rPr>
                        <a:t>($578,989)</a:t>
                      </a:r>
                    </a:p>
                  </a:txBody>
                  <a:tcPr marL="4283" marR="89928" marT="42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554959826"/>
                  </a:ext>
                </a:extLst>
              </a:tr>
            </a:tbl>
          </a:graphicData>
        </a:graphic>
      </p:graphicFrame>
    </p:spTree>
    <p:extLst>
      <p:ext uri="{BB962C8B-B14F-4D97-AF65-F5344CB8AC3E}">
        <p14:creationId xmlns:p14="http://schemas.microsoft.com/office/powerpoint/2010/main" val="42814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2" name="TextBox 11"/>
          <p:cNvSpPr txBox="1"/>
          <p:nvPr/>
        </p:nvSpPr>
        <p:spPr>
          <a:xfrm>
            <a:off x="3778623" y="975759"/>
            <a:ext cx="4319892" cy="1538883"/>
          </a:xfrm>
          <a:prstGeom prst="rect">
            <a:avLst/>
          </a:prstGeom>
          <a:noFill/>
        </p:spPr>
        <p:txBody>
          <a:bodyPr wrap="square" rtlCol="0">
            <a:spAutoFit/>
          </a:bodyPr>
          <a:lstStyle>
            <a:defPPr>
              <a:defRPr lang="en-US"/>
            </a:defPPr>
            <a:lvl1pPr>
              <a:defRPr sz="4400">
                <a:solidFill>
                  <a:srgbClr val="002060"/>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rPr>
              <a:t>Questions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4000" b="1" i="0" u="sng" strike="noStrike" kern="1200" cap="none" spc="0" normalizeH="0" baseline="0" noProof="0" dirty="0">
              <a:ln>
                <a:noFill/>
              </a:ln>
              <a:solidFill>
                <a:srgbClr val="00206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14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BA7AE8B5-98E9-7B2F-4C15-69332FD7D263}"/>
              </a:ext>
            </a:extLst>
          </p:cNvPr>
          <p:cNvPicPr>
            <a:picLocks noChangeAspect="1"/>
          </p:cNvPicPr>
          <p:nvPr/>
        </p:nvPicPr>
        <p:blipFill>
          <a:blip r:embed="rId3"/>
          <a:stretch>
            <a:fillRect/>
          </a:stretch>
        </p:blipFill>
        <p:spPr>
          <a:xfrm>
            <a:off x="0" y="-96804"/>
            <a:ext cx="2167473" cy="2145126"/>
          </a:xfrm>
          <a:prstGeom prst="rect">
            <a:avLst/>
          </a:prstGeom>
        </p:spPr>
      </p:pic>
    </p:spTree>
    <p:extLst>
      <p:ext uri="{BB962C8B-B14F-4D97-AF65-F5344CB8AC3E}">
        <p14:creationId xmlns:p14="http://schemas.microsoft.com/office/powerpoint/2010/main" val="1800503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222019" id="{60350AEB-992C-49CA-915E-935296A51CAC}" vid="{55149786-E28E-4621-A0CC-E2C8BEAA21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01222019</Template>
  <TotalTime>4221</TotalTime>
  <Words>1411</Words>
  <Application>Microsoft Office PowerPoint</Application>
  <PresentationFormat>Widescreen</PresentationFormat>
  <Paragraphs>291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March 10, 2026</vt:lpstr>
      <vt:lpstr>PowerPoint Presentation</vt:lpstr>
      <vt:lpstr>PowerPoint Presentation</vt:lpstr>
      <vt:lpstr>PowerPoint Presentation</vt:lpstr>
      <vt:lpstr>Total Revenue Increase = $956,400</vt:lpstr>
      <vt:lpstr>PowerPoint Presentation</vt:lpstr>
      <vt:lpstr>PowerPoint Presentation</vt:lpstr>
    </vt:vector>
  </TitlesOfParts>
  <Company>MASD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22, 2019</dc:title>
  <dc:creator>Smith, Brandy</dc:creator>
  <cp:lastModifiedBy>McElwee, Diana</cp:lastModifiedBy>
  <cp:revision>119</cp:revision>
  <cp:lastPrinted>2025-03-24T18:39:48Z</cp:lastPrinted>
  <dcterms:created xsi:type="dcterms:W3CDTF">2019-03-23T15:10:39Z</dcterms:created>
  <dcterms:modified xsi:type="dcterms:W3CDTF">2026-03-12T12:22:07Z</dcterms:modified>
</cp:coreProperties>
</file>