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90" r:id="rId3"/>
    <p:sldId id="329" r:id="rId4"/>
    <p:sldId id="262" r:id="rId5"/>
    <p:sldId id="391" r:id="rId6"/>
    <p:sldId id="392" r:id="rId7"/>
    <p:sldId id="393" r:id="rId8"/>
    <p:sldId id="398" r:id="rId9"/>
    <p:sldId id="328" r:id="rId10"/>
    <p:sldId id="282" r:id="rId11"/>
    <p:sldId id="394" r:id="rId12"/>
    <p:sldId id="395" r:id="rId13"/>
    <p:sldId id="396" r:id="rId14"/>
    <p:sldId id="397" r:id="rId15"/>
    <p:sldId id="317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D006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79361" autoAdjust="0"/>
  </p:normalViewPr>
  <p:slideViewPr>
    <p:cSldViewPr>
      <p:cViewPr varScale="1">
        <p:scale>
          <a:sx n="83" d="100"/>
          <a:sy n="83" d="100"/>
        </p:scale>
        <p:origin x="1459" y="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40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2194" y="8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CE8EA-C519-4EBB-BF2D-09CE4FEFE288}" type="datetimeFigureOut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29B84-B4B4-4CA3-9110-B5CF71C89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779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7DB3C2-8D28-4F6C-960D-E4FC7CA5F3C7}" type="datetimeFigureOut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9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E3470-66F3-4865-A8D0-E3DD5B60BC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252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E3470-66F3-4865-A8D0-E3DD5B60BC0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052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E3470-66F3-4865-A8D0-E3DD5B60BC0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744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 smtClean="0"/>
          </a:p>
          <a:p>
            <a:pPr marL="1714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 smtClean="0"/>
          </a:p>
          <a:p>
            <a:pPr marL="1714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 smtClean="0"/>
          </a:p>
          <a:p>
            <a:pPr marL="1714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 smtClean="0"/>
          </a:p>
          <a:p>
            <a:pPr marL="1714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 smtClean="0"/>
          </a:p>
          <a:p>
            <a:pPr marL="1714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E3470-66F3-4865-A8D0-E3DD5B60BC0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15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E3470-66F3-4865-A8D0-E3DD5B60BC0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52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E3470-66F3-4865-A8D0-E3DD5B60BC0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985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E3470-66F3-4865-A8D0-E3DD5B60BC0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5006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7E3470-66F3-4865-A8D0-E3DD5B60BC0A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154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00208-651F-4076-B312-C980FDE7BBC4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733CA-3259-44B6-892D-F994CC170229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DED3A-C587-4924-A74C-569C5EE2891E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0" y="0"/>
            <a:ext cx="4724400" cy="1295400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5579C-FC55-4773-A4F9-0BB6D0334C38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8A837-55A3-4669-BD24-C417F4DEE035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FEA4E-2AAB-4E04-B3EF-5928866A5FED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58A02-FBF4-4A3A-928D-3E0A03580E8E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3B948-4C19-400F-B15F-B55822D93176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0082-325C-43F8-A946-A8F223ABFF8C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1A3E6-3294-43B8-A784-A500287C2A61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D952-8BC9-4910-ACB1-EA3EA943A8CB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F64D7-B0BE-4BA3-BB3F-B7C378BDA595}" type="datetime1">
              <a:rPr lang="en-US" smtClean="0"/>
              <a:pPr/>
              <a:t>6/13/2017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1AC72-8E30-4984-A532-8AFCB939A2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ounded Rectangle 6"/>
          <p:cNvSpPr/>
          <p:nvPr userDrawn="1"/>
        </p:nvSpPr>
        <p:spPr>
          <a:xfrm>
            <a:off x="0" y="1295400"/>
            <a:ext cx="9144000" cy="1524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91000" y="0"/>
            <a:ext cx="4800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447800"/>
            <a:ext cx="9144000" cy="0"/>
          </a:xfrm>
          <a:prstGeom prst="line">
            <a:avLst/>
          </a:prstGeom>
          <a:ln w="57150"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 userDrawn="1"/>
        </p:nvSpPr>
        <p:spPr>
          <a:xfrm>
            <a:off x="152400" y="152400"/>
            <a:ext cx="388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Montoursville Area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School District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>
                <a:solidFill>
                  <a:srgbClr val="002060"/>
                </a:solidFill>
                <a:latin typeface="Bookman Old Style" pitchFamily="18" charset="0"/>
                <a:cs typeface="Times New Roman" pitchFamily="18" charset="0"/>
              </a:rPr>
              <a:t>2017-2018 General Fund Budget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0" y="6705600"/>
            <a:ext cx="9144000" cy="1524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858000"/>
            <a:ext cx="9144000" cy="0"/>
          </a:xfrm>
          <a:prstGeom prst="line">
            <a:avLst/>
          </a:prstGeom>
          <a:ln w="57150"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228600" y="941832"/>
            <a:ext cx="3474720" cy="0"/>
          </a:xfrm>
          <a:prstGeom prst="line">
            <a:avLst/>
          </a:prstGeom>
          <a:ln w="1905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 normalizeH="0" baseline="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ontoursville Seal_New.jpg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819400" y="2362200"/>
            <a:ext cx="3657600" cy="35996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4953000"/>
          </a:xfrm>
        </p:spPr>
        <p:txBody>
          <a:bodyPr>
            <a:normAutofit/>
          </a:bodyPr>
          <a:lstStyle/>
          <a:p>
            <a:r>
              <a:rPr lang="en-US" dirty="0"/>
              <a:t>2017-2018</a:t>
            </a:r>
            <a:br>
              <a:rPr lang="en-US" dirty="0"/>
            </a:br>
            <a:r>
              <a:rPr lang="en-US" dirty="0"/>
              <a:t>General Fund Budget Update</a:t>
            </a:r>
            <a:br>
              <a:rPr lang="en-US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dirty="0"/>
              <a:t>Comparison of the</a:t>
            </a:r>
            <a:br>
              <a:rPr lang="en-US" dirty="0"/>
            </a:br>
            <a:r>
              <a:rPr lang="en-US" sz="4000" dirty="0"/>
              <a:t>March 28, 2017 and </a:t>
            </a:r>
            <a:r>
              <a:rPr lang="en-US" sz="4000" dirty="0" smtClean="0"/>
              <a:t>June 13, </a:t>
            </a:r>
            <a:r>
              <a:rPr lang="en-US" sz="4000" dirty="0"/>
              <a:t>2017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Budgets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0" y="0"/>
            <a:ext cx="4953000" cy="1295400"/>
          </a:xfrm>
        </p:spPr>
        <p:txBody>
          <a:bodyPr>
            <a:normAutofit/>
          </a:bodyPr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348445"/>
              </p:ext>
            </p:extLst>
          </p:nvPr>
        </p:nvGraphicFramePr>
        <p:xfrm>
          <a:off x="457200" y="1931035"/>
          <a:ext cx="8229600" cy="4450080"/>
        </p:xfrm>
        <a:graphic>
          <a:graphicData uri="http://schemas.openxmlformats.org/drawingml/2006/table">
            <a:tbl>
              <a:tblPr bandRow="1">
                <a:effectLst/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EXPENDITURE</a:t>
                      </a:r>
                      <a:r>
                        <a:rPr lang="en-US" b="1" baseline="0" dirty="0" smtClean="0"/>
                        <a:t> REVISIONS</a:t>
                      </a:r>
                      <a:endParaRPr lang="en-US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2017-2018 March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2017-2018 </a:t>
                      </a:r>
                    </a:p>
                    <a:p>
                      <a:pPr algn="ct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Increase (Decrease)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SALARIES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$11,906,669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$11,445,760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($460,909)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 EMPLOYEE BENEFITS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$7,913,433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$7,511,616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($401,817)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PURCHASED PROFESSIONAL &amp; TECHNICAL SERVICES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$1,920,080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$1,987,970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$67,890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 PURCHASED PROPERTY SERVICES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$688,980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$603,600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($85,380)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500 OTHER PURCHASED SERVICES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$2,283,132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$1,938,340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($344,792)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 SUPPLIES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$782,765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$715,215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($67,550)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700 PROPERTY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$134,230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$68,950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($65,280)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 OTHER OBJECTS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$46,165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$43,075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($3,090)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 OTHER USES OF FUNDS</a:t>
                      </a:r>
                    </a:p>
                  </a:txBody>
                  <a:tcPr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$3,879,640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$3,879,640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</a:t>
                      </a:r>
                    </a:p>
                  </a:txBody>
                  <a:tcPr marR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$29,555,094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$28,194,166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($1,360,928)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T="762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100 SALARIES &amp; 200 EMPLOYEE BENEFITS</a:t>
            </a:r>
          </a:p>
          <a:p>
            <a:pPr lvl="1"/>
            <a:r>
              <a:rPr lang="en-US" b="1" dirty="0" smtClean="0"/>
              <a:t>Includes teacher resignations and furloughing a half of a teacher.  No replacements.</a:t>
            </a:r>
          </a:p>
          <a:p>
            <a:pPr lvl="1"/>
            <a:r>
              <a:rPr lang="en-US" b="1" dirty="0" smtClean="0"/>
              <a:t>Includes furloughing one full-time and seven part-time support staff.</a:t>
            </a:r>
          </a:p>
          <a:p>
            <a:pPr lvl="1"/>
            <a:r>
              <a:rPr lang="en-US" b="1" dirty="0" smtClean="0"/>
              <a:t>Includes five retirements and three resignations from the maintenance and custodial staff.  Replaced with five full-time and two part-time new hires.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73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300 PURCHASED PROFESSIONAL &amp; TECHNICAL SERVICES</a:t>
            </a:r>
          </a:p>
          <a:p>
            <a:pPr lvl="1"/>
            <a:r>
              <a:rPr lang="en-US" b="1" dirty="0" smtClean="0"/>
              <a:t>$68,850 was moved to the restricted budgetary reserve.  </a:t>
            </a:r>
          </a:p>
          <a:p>
            <a:pPr lvl="1"/>
            <a:r>
              <a:rPr lang="en-US" b="1" dirty="0" smtClean="0"/>
              <a:t>Includes an increase in purchased services from </a:t>
            </a:r>
            <a:r>
              <a:rPr lang="en-US" b="1" dirty="0" err="1" smtClean="0"/>
              <a:t>BLaST</a:t>
            </a:r>
            <a:r>
              <a:rPr lang="en-US" b="1" dirty="0" smtClean="0"/>
              <a:t> IU#17.</a:t>
            </a:r>
          </a:p>
          <a:p>
            <a:r>
              <a:rPr lang="en-US" b="1" dirty="0" smtClean="0"/>
              <a:t>400 PURCHASED PROPERTY SERVICES</a:t>
            </a:r>
          </a:p>
          <a:p>
            <a:pPr lvl="1"/>
            <a:r>
              <a:rPr lang="en-US" b="1" dirty="0" smtClean="0"/>
              <a:t>$54,500 was moved to the restricted budgetary reserve.</a:t>
            </a:r>
          </a:p>
          <a:p>
            <a:pPr lvl="1"/>
            <a:r>
              <a:rPr lang="en-US" b="1" dirty="0" smtClean="0"/>
              <a:t>Includes a decrease in utilities and repairs and maintenance of equipment. </a:t>
            </a:r>
          </a:p>
          <a:p>
            <a:r>
              <a:rPr lang="en-US" b="1" dirty="0" smtClean="0"/>
              <a:t>500 OTHER PURCHASED SERVICES</a:t>
            </a:r>
          </a:p>
          <a:p>
            <a:pPr lvl="1"/>
            <a:r>
              <a:rPr lang="en-US" b="1" dirty="0" smtClean="0"/>
              <a:t>$22,000 was moved to the restricted budgetary reserve.</a:t>
            </a:r>
          </a:p>
          <a:p>
            <a:pPr lvl="1"/>
            <a:r>
              <a:rPr lang="en-US" b="1" dirty="0" smtClean="0"/>
              <a:t>Includes a decrease in transportation costs.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52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600 SUPPLIES</a:t>
            </a:r>
          </a:p>
          <a:p>
            <a:pPr lvl="1"/>
            <a:r>
              <a:rPr lang="en-US" b="1" dirty="0" smtClean="0"/>
              <a:t>Was moved into the restricted budgetary reserve.</a:t>
            </a:r>
          </a:p>
          <a:p>
            <a:r>
              <a:rPr lang="en-US" b="1" dirty="0" smtClean="0"/>
              <a:t>700 PROPERTY</a:t>
            </a:r>
          </a:p>
          <a:p>
            <a:pPr lvl="1"/>
            <a:r>
              <a:rPr lang="en-US" b="1" dirty="0" smtClean="0"/>
              <a:t>$41,500 was moved into the restricted budgetary reserve.</a:t>
            </a:r>
            <a:endParaRPr lang="en-US" b="1" dirty="0"/>
          </a:p>
          <a:p>
            <a:r>
              <a:rPr lang="en-US" b="1" dirty="0" smtClean="0"/>
              <a:t>800 OTHER OBJECTS</a:t>
            </a:r>
            <a:endParaRPr lang="en-US" b="1" dirty="0"/>
          </a:p>
          <a:p>
            <a:pPr lvl="1"/>
            <a:r>
              <a:rPr lang="en-US" b="1" dirty="0" smtClean="0"/>
              <a:t>Was moved into the restricted budgetary reserve.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27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dirty="0"/>
              <a:t>The millage rate has been increased from </a:t>
            </a:r>
            <a:r>
              <a:rPr lang="en-US" dirty="0" smtClean="0"/>
              <a:t>14.53 </a:t>
            </a:r>
            <a:r>
              <a:rPr lang="en-US" dirty="0"/>
              <a:t>mills to </a:t>
            </a:r>
            <a:r>
              <a:rPr lang="en-US" dirty="0" smtClean="0"/>
              <a:t>14.85 mills </a:t>
            </a:r>
            <a:r>
              <a:rPr lang="en-US" dirty="0"/>
              <a:t>yielding a total increase of </a:t>
            </a:r>
            <a:r>
              <a:rPr lang="en-US" dirty="0" smtClean="0"/>
              <a:t>0.32 mills.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The additional revenue generated by the real estate </a:t>
            </a:r>
            <a:r>
              <a:rPr lang="en-US" dirty="0" smtClean="0"/>
              <a:t>tax </a:t>
            </a:r>
            <a:r>
              <a:rPr lang="en-US" dirty="0" smtClean="0"/>
              <a:t>increase will be used to pay the debt service borrowing.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Total Revenue           $28,124,333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Total Expenditures   $28,194,166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/>
              <a:t>Fund Balance used to cover deficit $69,833 </a:t>
            </a:r>
          </a:p>
          <a:p>
            <a:pPr marL="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69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/>
              <a:t>The following slides describe the changes between the first draft of the general fund budget presented to the Board on March </a:t>
            </a:r>
            <a:r>
              <a:rPr lang="en-US" dirty="0" smtClean="0"/>
              <a:t>28, 2017 </a:t>
            </a:r>
            <a:r>
              <a:rPr lang="en-US" dirty="0"/>
              <a:t>and the budget being presented for consideration of adoption as </a:t>
            </a:r>
            <a:r>
              <a:rPr lang="en-US" dirty="0" smtClean="0"/>
              <a:t>the Final </a:t>
            </a:r>
            <a:r>
              <a:rPr lang="en-US" dirty="0"/>
              <a:t>budget on </a:t>
            </a:r>
            <a:r>
              <a:rPr lang="en-US" dirty="0" smtClean="0"/>
              <a:t>June 13, 2017.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73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 anchorCtr="0">
            <a:normAutofit/>
          </a:bodyPr>
          <a:lstStyle/>
          <a:p>
            <a:pPr algn="ctr">
              <a:buNone/>
            </a:pPr>
            <a:r>
              <a:rPr lang="en-US" sz="44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REVENUE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REVENUE</a:t>
            </a:r>
            <a:endParaRPr lang="en-US" dirty="0"/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509227"/>
              </p:ext>
            </p:extLst>
          </p:nvPr>
        </p:nvGraphicFramePr>
        <p:xfrm>
          <a:off x="228600" y="1563628"/>
          <a:ext cx="8610599" cy="4989572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826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4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4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4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23073">
                <a:tc>
                  <a:txBody>
                    <a:bodyPr/>
                    <a:lstStyle/>
                    <a:p>
                      <a:r>
                        <a:rPr lang="en-US" b="1" dirty="0" smtClean="0"/>
                        <a:t>FUND</a:t>
                      </a:r>
                      <a:r>
                        <a:rPr lang="en-US" b="1" baseline="0" dirty="0" smtClean="0"/>
                        <a:t> BALANCE AND REVENUE</a:t>
                      </a:r>
                      <a:endParaRPr lang="en-US" b="1" dirty="0"/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2017-2018 March 28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2017-2018 June</a:t>
                      </a:r>
                      <a:r>
                        <a:rPr lang="en-US" baseline="0" dirty="0" smtClean="0"/>
                        <a:t> 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Increase (Decrease)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04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BEGINNING</a:t>
                      </a:r>
                      <a:r>
                        <a:rPr lang="en-US" b="1" baseline="0" dirty="0" smtClean="0"/>
                        <a:t> FUND BALANCE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709682047"/>
                  </a:ext>
                </a:extLst>
              </a:tr>
              <a:tr h="356042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</a:t>
                      </a:r>
                      <a:r>
                        <a:rPr lang="en-US" dirty="0" smtClean="0"/>
                        <a:t>FUND BALANCE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$1,373,349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$1,704,929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$331,580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421165070"/>
                  </a:ext>
                </a:extLst>
              </a:tr>
              <a:tr h="35604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LOCAL REVENUE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3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6111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CURRENT R.E. TAXES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$10,970,710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$11,007,590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$36,880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04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6151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EARNED INCOME TAX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$3,100,000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$3,325,000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$225,000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423665504"/>
                  </a:ext>
                </a:extLst>
              </a:tr>
              <a:tr h="35604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6510 INTEREST ON INVESTMENTS</a:t>
                      </a:r>
                      <a:endParaRPr lang="en-US" sz="18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$10,000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$20,000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      $10,000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30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6740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ACTIVITY PARTICIPATION FEE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$6,500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$6,200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($300)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882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i="0" u="none" strike="noStrik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STATE</a:t>
                      </a:r>
                      <a:r>
                        <a:rPr lang="en-US" sz="18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REVENUE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30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7110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BASIC INSTRUCTIONAL 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$6,997,794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$6,988,207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($9,587)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480821245"/>
                  </a:ext>
                </a:extLst>
              </a:tr>
              <a:tr h="276303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7320</a:t>
                      </a:r>
                      <a:r>
                        <a:rPr lang="en-US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RENTAL &amp; SINKING FUND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$426,610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$515,000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$88,390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271732123"/>
                  </a:ext>
                </a:extLst>
              </a:tr>
              <a:tr h="623073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   7340 STATE PROPERTY TAX                         REDUCTION ALLOCATION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$511,290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$512,410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$1,120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03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7800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OTHER INCOME FROM STATE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$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2,366,600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$2,272,800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($93,800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marL="0" lvl="1" indent="0">
              <a:buNone/>
            </a:pPr>
            <a:r>
              <a:rPr lang="en-US" dirty="0" smtClean="0"/>
              <a:t>The </a:t>
            </a:r>
            <a:r>
              <a:rPr lang="en-US" dirty="0"/>
              <a:t>beginning fund balance (also called carryover) increased </a:t>
            </a:r>
            <a:r>
              <a:rPr lang="en-US" dirty="0" smtClean="0"/>
              <a:t>$331,580</a:t>
            </a:r>
            <a:r>
              <a:rPr lang="en-US" dirty="0"/>
              <a:t>.</a:t>
            </a:r>
          </a:p>
          <a:p>
            <a:pPr marL="342900" lvl="2" indent="-342900"/>
            <a:r>
              <a:rPr lang="en-US" dirty="0"/>
              <a:t>This increase is attributed to a better understanding of current fiscal year additional revenues or unspent expenditures that will be carried over to the </a:t>
            </a:r>
            <a:r>
              <a:rPr lang="en-US" dirty="0" smtClean="0"/>
              <a:t>2017-2018 </a:t>
            </a:r>
            <a:r>
              <a:rPr lang="en-US" dirty="0"/>
              <a:t>budget.  As the end of the fiscal year approaches it becomes much easier to predict these amounts.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38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755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6111 CURRENT R.E. TAXES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pdated to reflect an increase in </a:t>
            </a:r>
            <a:r>
              <a:rPr lang="en-US" dirty="0" smtClean="0"/>
              <a:t>assessments on the</a:t>
            </a:r>
            <a:r>
              <a:rPr lang="en-US" dirty="0" smtClean="0"/>
              <a:t> </a:t>
            </a:r>
            <a:r>
              <a:rPr lang="en-US" dirty="0" smtClean="0"/>
              <a:t>official school billing totals.</a:t>
            </a:r>
            <a:endParaRPr lang="en-US" dirty="0"/>
          </a:p>
          <a:p>
            <a:r>
              <a:rPr lang="en-US" b="1" dirty="0" smtClean="0"/>
              <a:t>6151 EARNED INCOME TAX</a:t>
            </a:r>
            <a:endParaRPr lang="en-US" b="1" dirty="0"/>
          </a:p>
          <a:p>
            <a:pPr lvl="1"/>
            <a:r>
              <a:rPr lang="en-US" dirty="0"/>
              <a:t>I</a:t>
            </a:r>
            <a:r>
              <a:rPr lang="en-US" dirty="0" smtClean="0"/>
              <a:t>ncreased based on current collections through May 31, 2017.</a:t>
            </a:r>
            <a:endParaRPr lang="en-US" dirty="0"/>
          </a:p>
          <a:p>
            <a:r>
              <a:rPr lang="en-US" b="1" dirty="0" smtClean="0"/>
              <a:t>6510 INTEREST ON INVESTMENTS</a:t>
            </a:r>
            <a:endParaRPr lang="en-US" b="1" dirty="0"/>
          </a:p>
          <a:p>
            <a:pPr lvl="1"/>
            <a:r>
              <a:rPr lang="en-US" dirty="0"/>
              <a:t>I</a:t>
            </a:r>
            <a:r>
              <a:rPr lang="en-US" dirty="0" smtClean="0"/>
              <a:t>ncreased based on interest received in the past two budget years.</a:t>
            </a:r>
          </a:p>
          <a:p>
            <a:r>
              <a:rPr lang="en-US" b="1" dirty="0" smtClean="0"/>
              <a:t>6740 ACTIVITY PARTICIPATION FEE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pdated </a:t>
            </a:r>
            <a:r>
              <a:rPr lang="en-US" dirty="0"/>
              <a:t>to reflect a </a:t>
            </a:r>
            <a:r>
              <a:rPr lang="en-US" dirty="0" smtClean="0"/>
              <a:t>decrease to put it in line with the five year average.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73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7110 BASIC INSTRUSTIONAL SUBSIDY</a:t>
            </a:r>
            <a:endParaRPr lang="en-US" b="1" dirty="0"/>
          </a:p>
          <a:p>
            <a:pPr lvl="1"/>
            <a:r>
              <a:rPr lang="en-US" dirty="0"/>
              <a:t>U</a:t>
            </a:r>
            <a:r>
              <a:rPr lang="en-US" dirty="0" smtClean="0"/>
              <a:t>pdated </a:t>
            </a:r>
            <a:r>
              <a:rPr lang="en-US" dirty="0"/>
              <a:t>to reflect </a:t>
            </a:r>
            <a:r>
              <a:rPr lang="en-US" dirty="0" smtClean="0"/>
              <a:t>the 2017-18 Proposed Basic Education Funding received from the State in June 2017.</a:t>
            </a:r>
            <a:endParaRPr lang="en-US" dirty="0"/>
          </a:p>
          <a:p>
            <a:r>
              <a:rPr lang="en-US" b="1" dirty="0" smtClean="0"/>
              <a:t>7320 RENTAL &amp; SINKING FUND PAYMENTS</a:t>
            </a:r>
            <a:endParaRPr lang="en-US" b="1" dirty="0"/>
          </a:p>
          <a:p>
            <a:pPr lvl="1"/>
            <a:r>
              <a:rPr lang="en-US" dirty="0" smtClean="0"/>
              <a:t>Update to reflect the reimbursement on the high school project received from </a:t>
            </a:r>
            <a:r>
              <a:rPr lang="en-US" dirty="0" err="1" smtClean="0"/>
              <a:t>PlanCon</a:t>
            </a:r>
            <a:r>
              <a:rPr lang="en-US" dirty="0" smtClean="0"/>
              <a:t> in June 2017.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88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REVENUE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7340 STATE PROPERTY TAX REDUCTION ALLOCATION</a:t>
            </a:r>
            <a:endParaRPr lang="en-US" b="1" dirty="0"/>
          </a:p>
          <a:p>
            <a:pPr lvl="1"/>
            <a:r>
              <a:rPr lang="en-US"/>
              <a:t>U</a:t>
            </a:r>
            <a:r>
              <a:rPr lang="en-US" smtClean="0"/>
              <a:t>pdated </a:t>
            </a:r>
            <a:r>
              <a:rPr lang="en-US" dirty="0"/>
              <a:t>to reflect </a:t>
            </a:r>
            <a:r>
              <a:rPr lang="en-US" dirty="0" smtClean="0"/>
              <a:t>an increase based on the 2017-2018 allocation data received from the State on May 1, 2017.</a:t>
            </a:r>
            <a:endParaRPr lang="en-US" dirty="0"/>
          </a:p>
          <a:p>
            <a:r>
              <a:rPr lang="en-US" b="1" dirty="0"/>
              <a:t>7800 OTHER INCOME FROM THE STATE</a:t>
            </a:r>
          </a:p>
          <a:p>
            <a:pPr lvl="1"/>
            <a:r>
              <a:rPr lang="en-US" dirty="0"/>
              <a:t>This line item was updated to reflect a decrease of State reimbursement for budgeted FICA and Retirement </a:t>
            </a:r>
            <a:r>
              <a:rPr lang="en-US" dirty="0" smtClean="0"/>
              <a:t>payments due to a decrease in total wages. </a:t>
            </a:r>
            <a:r>
              <a:rPr lang="en-US" dirty="0"/>
              <a:t>(Note: the State reimburses approximately 50% of FICA and Retirement payments.)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73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 anchorCtr="0">
            <a:normAutofit/>
          </a:bodyPr>
          <a:lstStyle/>
          <a:p>
            <a:pPr algn="ctr">
              <a:buNone/>
            </a:pPr>
            <a:r>
              <a:rPr lang="en-US" sz="4400" b="1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EXPENDITURES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AC72-8E30-4984-A532-8AFCB939A2E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7697</TotalTime>
  <Words>787</Words>
  <Application>Microsoft Office PowerPoint</Application>
  <PresentationFormat>On-screen Show (4:3)</PresentationFormat>
  <Paragraphs>175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Bookman Old Style</vt:lpstr>
      <vt:lpstr>Calibri</vt:lpstr>
      <vt:lpstr>Times New Roman</vt:lpstr>
      <vt:lpstr>Office Theme</vt:lpstr>
      <vt:lpstr>2017-2018 General Fund Budget Update  Comparison of the March 28, 2017 and June 13, 2017 Budgets</vt:lpstr>
      <vt:lpstr>EXPLANATION</vt:lpstr>
      <vt:lpstr>REVENUE</vt:lpstr>
      <vt:lpstr> REVENUE</vt:lpstr>
      <vt:lpstr>FUND BALANCE</vt:lpstr>
      <vt:lpstr>LOCAL REVENUE</vt:lpstr>
      <vt:lpstr>STATE REVENUE</vt:lpstr>
      <vt:lpstr>STATE REVENUE</vt:lpstr>
      <vt:lpstr>EXPENDITURES</vt:lpstr>
      <vt:lpstr>EXPENDITURES</vt:lpstr>
      <vt:lpstr>EXPENDITURES</vt:lpstr>
      <vt:lpstr>EXPENDITURES</vt:lpstr>
      <vt:lpstr>EXPENDITURES</vt:lpstr>
      <vt:lpstr>REVIEW</vt:lpstr>
      <vt:lpstr>QUESTIONS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Saul</dc:creator>
  <cp:lastModifiedBy>Smith, Brandy</cp:lastModifiedBy>
  <cp:revision>406</cp:revision>
  <cp:lastPrinted>2017-06-13T20:59:07Z</cp:lastPrinted>
  <dcterms:created xsi:type="dcterms:W3CDTF">2012-03-20T13:20:47Z</dcterms:created>
  <dcterms:modified xsi:type="dcterms:W3CDTF">2017-06-13T21:16:41Z</dcterms:modified>
</cp:coreProperties>
</file>