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4" r:id="rId1"/>
  </p:sldMasterIdLst>
  <p:notesMasterIdLst>
    <p:notesMasterId r:id="rId53"/>
  </p:notesMasterIdLst>
  <p:handoutMasterIdLst>
    <p:handoutMasterId r:id="rId54"/>
  </p:handoutMasterIdLst>
  <p:sldIdLst>
    <p:sldId id="260" r:id="rId2"/>
    <p:sldId id="885" r:id="rId3"/>
    <p:sldId id="629" r:id="rId4"/>
    <p:sldId id="884" r:id="rId5"/>
    <p:sldId id="848" r:id="rId6"/>
    <p:sldId id="849" r:id="rId7"/>
    <p:sldId id="851" r:id="rId8"/>
    <p:sldId id="886" r:id="rId9"/>
    <p:sldId id="898" r:id="rId10"/>
    <p:sldId id="809" r:id="rId11"/>
    <p:sldId id="852" r:id="rId12"/>
    <p:sldId id="853" r:id="rId13"/>
    <p:sldId id="855" r:id="rId14"/>
    <p:sldId id="891" r:id="rId15"/>
    <p:sldId id="899" r:id="rId16"/>
    <p:sldId id="856" r:id="rId17"/>
    <p:sldId id="857" r:id="rId18"/>
    <p:sldId id="858" r:id="rId19"/>
    <p:sldId id="860" r:id="rId20"/>
    <p:sldId id="892" r:id="rId21"/>
    <p:sldId id="900" r:id="rId22"/>
    <p:sldId id="861" r:id="rId23"/>
    <p:sldId id="862" r:id="rId24"/>
    <p:sldId id="863" r:id="rId25"/>
    <p:sldId id="865" r:id="rId26"/>
    <p:sldId id="893" r:id="rId27"/>
    <p:sldId id="901" r:id="rId28"/>
    <p:sldId id="866" r:id="rId29"/>
    <p:sldId id="867" r:id="rId30"/>
    <p:sldId id="906" r:id="rId31"/>
    <p:sldId id="868" r:id="rId32"/>
    <p:sldId id="870" r:id="rId33"/>
    <p:sldId id="894" r:id="rId34"/>
    <p:sldId id="902" r:id="rId35"/>
    <p:sldId id="871" r:id="rId36"/>
    <p:sldId id="872" r:id="rId37"/>
    <p:sldId id="874" r:id="rId38"/>
    <p:sldId id="875" r:id="rId39"/>
    <p:sldId id="895" r:id="rId40"/>
    <p:sldId id="903" r:id="rId41"/>
    <p:sldId id="876" r:id="rId42"/>
    <p:sldId id="877" r:id="rId43"/>
    <p:sldId id="878" r:id="rId44"/>
    <p:sldId id="880" r:id="rId45"/>
    <p:sldId id="896" r:id="rId46"/>
    <p:sldId id="904" r:id="rId47"/>
    <p:sldId id="881" r:id="rId48"/>
    <p:sldId id="882" r:id="rId49"/>
    <p:sldId id="883" r:id="rId50"/>
    <p:sldId id="905" r:id="rId51"/>
    <p:sldId id="295"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C"/>
    <a:srgbClr val="000000"/>
    <a:srgbClr val="515151"/>
    <a:srgbClr val="383838"/>
    <a:srgbClr val="242424"/>
    <a:srgbClr val="222222"/>
    <a:srgbClr val="5C5C5C"/>
    <a:srgbClr val="414141"/>
    <a:srgbClr val="E47E31"/>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6866" autoAdjust="0"/>
  </p:normalViewPr>
  <p:slideViewPr>
    <p:cSldViewPr snapToGrid="0">
      <p:cViewPr varScale="1">
        <p:scale>
          <a:sx n="82" d="100"/>
          <a:sy n="82" d="100"/>
        </p:scale>
        <p:origin x="600" y="6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4" d="100"/>
          <a:sy n="94" d="100"/>
        </p:scale>
        <p:origin x="339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4025" tIns="47013" rIns="94025" bIns="47013" rtlCol="0"/>
          <a:lstStyle>
            <a:lvl1pPr algn="l">
              <a:defRPr sz="13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4025" tIns="47013" rIns="94025" bIns="47013" rtlCol="0"/>
          <a:lstStyle>
            <a:lvl1pPr algn="r">
              <a:defRPr sz="1300"/>
            </a:lvl1pPr>
          </a:lstStyle>
          <a:p>
            <a:fld id="{01F7AF6E-7EB9-4836-8539-D72AAF0F2FD2}" type="datetimeFigureOut">
              <a:rPr lang="en-US" smtClean="0"/>
              <a:t>7/14/2020</a:t>
            </a:fld>
            <a:endParaRPr lang="en-US" dirty="0"/>
          </a:p>
        </p:txBody>
      </p:sp>
      <p:sp>
        <p:nvSpPr>
          <p:cNvPr id="4" name="Footer Placeholder 3"/>
          <p:cNvSpPr>
            <a:spLocks noGrp="1"/>
          </p:cNvSpPr>
          <p:nvPr>
            <p:ph type="ftr" sz="quarter" idx="2"/>
          </p:nvPr>
        </p:nvSpPr>
        <p:spPr>
          <a:xfrm>
            <a:off x="0" y="8829970"/>
            <a:ext cx="3037840" cy="466433"/>
          </a:xfrm>
          <a:prstGeom prst="rect">
            <a:avLst/>
          </a:prstGeom>
        </p:spPr>
        <p:txBody>
          <a:bodyPr vert="horz" lIns="94025" tIns="47013" rIns="94025" bIns="470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4025" tIns="47013" rIns="94025" bIns="47013" rtlCol="0" anchor="b"/>
          <a:lstStyle>
            <a:lvl1pPr algn="r">
              <a:defRPr sz="1300"/>
            </a:lvl1pPr>
          </a:lstStyle>
          <a:p>
            <a:fld id="{B87EBFC9-1AFB-4300-9EDC-E3DE4CCDF1AF}" type="slidenum">
              <a:rPr lang="en-US" smtClean="0"/>
              <a:t>‹#›</a:t>
            </a:fld>
            <a:endParaRPr lang="en-US" dirty="0"/>
          </a:p>
        </p:txBody>
      </p:sp>
    </p:spTree>
    <p:extLst>
      <p:ext uri="{BB962C8B-B14F-4D97-AF65-F5344CB8AC3E}">
        <p14:creationId xmlns:p14="http://schemas.microsoft.com/office/powerpoint/2010/main" val="306947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4025" tIns="47013" rIns="94025" bIns="47013"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4025" tIns="47013" rIns="94025" bIns="47013" rtlCol="0"/>
          <a:lstStyle>
            <a:lvl1pPr algn="r">
              <a:defRPr sz="1300"/>
            </a:lvl1pPr>
          </a:lstStyle>
          <a:p>
            <a:fld id="{47C20F3A-D4F4-470E-B716-52E8F233E13C}" type="datetimeFigureOut">
              <a:rPr lang="en-US" smtClean="0"/>
              <a:t>7/14/2020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4025" tIns="47013" rIns="94025" bIns="4701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4025" tIns="47013" rIns="94025" bIns="470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4025" tIns="47013" rIns="94025" bIns="470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4025" tIns="47013" rIns="94025" bIns="47013" rtlCol="0" anchor="b"/>
          <a:lstStyle>
            <a:lvl1pPr algn="r">
              <a:defRPr sz="1300"/>
            </a:lvl1pPr>
          </a:lstStyle>
          <a:p>
            <a:fld id="{45C9D789-339B-492B-8B1F-3B76F4FA09E8}" type="slidenum">
              <a:rPr lang="en-US" smtClean="0"/>
              <a:t>‹#›</a:t>
            </a:fld>
            <a:endParaRPr lang="en-US" dirty="0"/>
          </a:p>
        </p:txBody>
      </p:sp>
    </p:spTree>
    <p:extLst>
      <p:ext uri="{BB962C8B-B14F-4D97-AF65-F5344CB8AC3E}">
        <p14:creationId xmlns:p14="http://schemas.microsoft.com/office/powerpoint/2010/main" val="18142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859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863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301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35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851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070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830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90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623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981075"/>
            <a:ext cx="9401176" cy="5289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167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Master">
    <p:bg>
      <p:bgPr>
        <a:gradFill flip="none" rotWithShape="1">
          <a:gsLst>
            <a:gs pos="0">
              <a:srgbClr val="414141"/>
            </a:gs>
            <a:gs pos="17000">
              <a:srgbClr val="414141"/>
            </a:gs>
            <a:gs pos="100000">
              <a:srgbClr val="41414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3196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7" name="Rectangle 6"/>
          <p:cNvSpPr/>
          <p:nvPr userDrawn="1"/>
        </p:nvSpPr>
        <p:spPr>
          <a:xfrm>
            <a:off x="0" y="5203597"/>
            <a:ext cx="12192000" cy="1654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5" dirty="0"/>
          </a:p>
        </p:txBody>
      </p:sp>
      <p:sp>
        <p:nvSpPr>
          <p:cNvPr id="8" name="Title 1"/>
          <p:cNvSpPr>
            <a:spLocks noGrp="1"/>
          </p:cNvSpPr>
          <p:nvPr>
            <p:ph type="title" hasCustomPrompt="1"/>
          </p:nvPr>
        </p:nvSpPr>
        <p:spPr>
          <a:xfrm>
            <a:off x="1088572" y="4348681"/>
            <a:ext cx="10885714" cy="1325563"/>
          </a:xfrm>
        </p:spPr>
        <p:txBody>
          <a:bodyPr>
            <a:noAutofit/>
          </a:bodyPr>
          <a:lstStyle>
            <a:lvl1pPr algn="r">
              <a:defRPr sz="5294" b="1"/>
            </a:lvl1pPr>
          </a:lstStyle>
          <a:p>
            <a:r>
              <a:rPr lang="en-US" dirty="0"/>
              <a:t>CLICK TO EDIT MASTER TITLE STYLE</a:t>
            </a:r>
          </a:p>
        </p:txBody>
      </p:sp>
    </p:spTree>
    <p:extLst>
      <p:ext uri="{BB962C8B-B14F-4D97-AF65-F5344CB8AC3E}">
        <p14:creationId xmlns:p14="http://schemas.microsoft.com/office/powerpoint/2010/main" val="3005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rgbClr val="242424"/>
        </a:solidFill>
        <a:effectLst/>
      </p:bgPr>
    </p:bg>
    <p:spTree>
      <p:nvGrpSpPr>
        <p:cNvPr id="1" name=""/>
        <p:cNvGrpSpPr/>
        <p:nvPr/>
      </p:nvGrpSpPr>
      <p:grpSpPr>
        <a:xfrm>
          <a:off x="0" y="0"/>
          <a:ext cx="0" cy="0"/>
          <a:chOff x="0" y="0"/>
          <a:chExt cx="0" cy="0"/>
        </a:xfrm>
      </p:grpSpPr>
      <p:sp>
        <p:nvSpPr>
          <p:cNvPr id="3" name="Rectangle 2"/>
          <p:cNvSpPr/>
          <p:nvPr userDrawn="1"/>
        </p:nvSpPr>
        <p:spPr>
          <a:xfrm rot="16200000">
            <a:off x="8094460" y="2198781"/>
            <a:ext cx="7102446" cy="2215991"/>
          </a:xfrm>
          <a:prstGeom prst="rect">
            <a:avLst/>
          </a:prstGeom>
        </p:spPr>
        <p:txBody>
          <a:bodyPr wrap="square">
            <a:spAutoFit/>
          </a:bodyPr>
          <a:lstStyle/>
          <a:p>
            <a:pPr algn="just">
              <a:defRPr/>
            </a:pPr>
            <a:r>
              <a:rPr lang="en-US" altLang="en-US" sz="13800" b="1" spc="600" dirty="0">
                <a:solidFill>
                  <a:srgbClr val="515151"/>
                </a:solidFill>
              </a:rPr>
              <a:t>AGENDA</a:t>
            </a:r>
          </a:p>
        </p:txBody>
      </p:sp>
      <p:sp>
        <p:nvSpPr>
          <p:cNvPr id="4" name="Text Placeholder 3"/>
          <p:cNvSpPr>
            <a:spLocks noGrp="1"/>
          </p:cNvSpPr>
          <p:nvPr>
            <p:ph type="body" sz="quarter" idx="10" hasCustomPrompt="1"/>
          </p:nvPr>
        </p:nvSpPr>
        <p:spPr>
          <a:xfrm>
            <a:off x="757238" y="627063"/>
            <a:ext cx="10032682" cy="5603875"/>
          </a:xfrm>
        </p:spPr>
        <p:txBody>
          <a:bodyPr>
            <a:normAutofit/>
          </a:bodyPr>
          <a:lstStyle>
            <a:lvl1pPr>
              <a:lnSpc>
                <a:spcPct val="150000"/>
              </a:lnSpc>
              <a:defRPr sz="3600" b="1" spc="300"/>
            </a:lvl1pPr>
          </a:lstStyle>
          <a:p>
            <a:pPr lvl="0"/>
            <a:r>
              <a:rPr lang="en-US" dirty="0"/>
              <a:t>CLICK TO EDIT MASTER TEXT STYLES</a:t>
            </a:r>
          </a:p>
        </p:txBody>
      </p:sp>
    </p:spTree>
    <p:extLst>
      <p:ext uri="{BB962C8B-B14F-4D97-AF65-F5344CB8AC3E}">
        <p14:creationId xmlns:p14="http://schemas.microsoft.com/office/powerpoint/2010/main" val="29578428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4242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25308" y="4515440"/>
            <a:ext cx="7277714" cy="939510"/>
          </a:xfrm>
        </p:spPr>
        <p:txBody>
          <a:bodyPr anchor="b">
            <a:noAutofit/>
          </a:bodyPr>
          <a:lstStyle>
            <a:lvl1pPr algn="r">
              <a:defRPr sz="6000" b="1" spc="300" baseline="0">
                <a:solidFill>
                  <a:schemeClr val="tx1"/>
                </a:solidFill>
                <a:latin typeface="+mn-lt"/>
              </a:defRPr>
            </a:lvl1pPr>
          </a:lstStyle>
          <a:p>
            <a:r>
              <a:rPr lang="en-US" dirty="0"/>
              <a:t>HEADER SLIDE</a:t>
            </a:r>
          </a:p>
        </p:txBody>
      </p:sp>
      <p:sp>
        <p:nvSpPr>
          <p:cNvPr id="4" name="Date Placeholder 3"/>
          <p:cNvSpPr>
            <a:spLocks noGrp="1"/>
          </p:cNvSpPr>
          <p:nvPr>
            <p:ph type="dt" sz="half" idx="10"/>
          </p:nvPr>
        </p:nvSpPr>
        <p:spPr>
          <a:xfrm>
            <a:off x="838200" y="6181674"/>
            <a:ext cx="2743200" cy="365125"/>
          </a:xfrm>
          <a:prstGeom prst="rect">
            <a:avLst/>
          </a:prstGeom>
        </p:spPr>
        <p:txBody>
          <a:bodyPr/>
          <a:lstStyle/>
          <a:p>
            <a:fld id="{C96C9789-C95D-45C5-860A-C63302F7B5F3}" type="datetimeFigureOut">
              <a:rPr lang="en-US" smtClean="0"/>
              <a:t>7/14/2020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20DCE7A-150F-4D18-AB70-1BF82DDDFA6D}" type="slidenum">
              <a:rPr lang="en-US" smtClean="0"/>
              <a:t>‹#›</a:t>
            </a:fld>
            <a:endParaRPr lang="en-US" dirty="0"/>
          </a:p>
        </p:txBody>
      </p:sp>
      <p:sp>
        <p:nvSpPr>
          <p:cNvPr id="3" name="Rectangle 2"/>
          <p:cNvSpPr/>
          <p:nvPr userDrawn="1"/>
        </p:nvSpPr>
        <p:spPr>
          <a:xfrm>
            <a:off x="0" y="5203596"/>
            <a:ext cx="12192000" cy="1654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8702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Dark">
    <p:bg>
      <p:bgPr>
        <a:solidFill>
          <a:srgbClr val="24242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3832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Ligh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404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 Slide Dark">
    <p:bg>
      <p:bgPr>
        <a:solidFill>
          <a:srgbClr val="242424"/>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71063" y="404813"/>
            <a:ext cx="4990737" cy="392021"/>
          </a:xfrm>
        </p:spPr>
        <p:txBody>
          <a:bodyPr>
            <a:normAutofit/>
          </a:bodyPr>
          <a:lstStyle>
            <a:lvl1pPr algn="r">
              <a:defRPr sz="1800" spc="300">
                <a:solidFill>
                  <a:schemeClr val="tx2"/>
                </a:solidFill>
                <a:latin typeface="+mn-lt"/>
              </a:defRPr>
            </a:lvl1pPr>
          </a:lstStyle>
          <a:p>
            <a:pPr lvl="0"/>
            <a:r>
              <a:rPr lang="en-US" dirty="0"/>
              <a:t>CLICK TO EDIT MASTER TEXT STYLES</a:t>
            </a:r>
          </a:p>
        </p:txBody>
      </p:sp>
      <p:sp>
        <p:nvSpPr>
          <p:cNvPr id="5" name="Text Placeholder 4"/>
          <p:cNvSpPr>
            <a:spLocks noGrp="1"/>
          </p:cNvSpPr>
          <p:nvPr>
            <p:ph type="body" sz="quarter" idx="11"/>
          </p:nvPr>
        </p:nvSpPr>
        <p:spPr>
          <a:xfrm>
            <a:off x="7158038" y="1176338"/>
            <a:ext cx="4703762" cy="52498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0" y="0"/>
            <a:ext cx="6727825" cy="6858000"/>
          </a:xfrm>
        </p:spPr>
        <p:txBody>
          <a:bodyPr/>
          <a:lstStyle/>
          <a:p>
            <a:endParaRPr lang="en-US" dirty="0"/>
          </a:p>
        </p:txBody>
      </p:sp>
    </p:spTree>
    <p:extLst>
      <p:ext uri="{BB962C8B-B14F-4D97-AF65-F5344CB8AC3E}">
        <p14:creationId xmlns:p14="http://schemas.microsoft.com/office/powerpoint/2010/main" val="27223344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fo Slide Light">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71063" y="404813"/>
            <a:ext cx="4990737" cy="392021"/>
          </a:xfrm>
        </p:spPr>
        <p:txBody>
          <a:bodyPr>
            <a:normAutofit/>
          </a:bodyPr>
          <a:lstStyle>
            <a:lvl1pPr algn="r">
              <a:defRPr sz="1800" spc="300">
                <a:solidFill>
                  <a:schemeClr val="tx2"/>
                </a:solidFill>
                <a:latin typeface="+mn-lt"/>
              </a:defRPr>
            </a:lvl1pPr>
          </a:lstStyle>
          <a:p>
            <a:pPr lvl="0"/>
            <a:r>
              <a:rPr lang="en-US" dirty="0"/>
              <a:t>CLICK TO EDIT MASTER TEXT STYLES</a:t>
            </a:r>
          </a:p>
        </p:txBody>
      </p:sp>
      <p:sp>
        <p:nvSpPr>
          <p:cNvPr id="5" name="Text Placeholder 4"/>
          <p:cNvSpPr>
            <a:spLocks noGrp="1"/>
          </p:cNvSpPr>
          <p:nvPr>
            <p:ph type="body" sz="quarter" idx="11"/>
          </p:nvPr>
        </p:nvSpPr>
        <p:spPr>
          <a:xfrm>
            <a:off x="7158038" y="1176338"/>
            <a:ext cx="4703762" cy="5249862"/>
          </a:xfrm>
        </p:spPr>
        <p:txBody>
          <a:bodyPr/>
          <a:lstStyle>
            <a:lvl1pPr>
              <a:lnSpc>
                <a:spcPct val="150000"/>
              </a:lnSpc>
              <a:defRPr>
                <a:solidFill>
                  <a:srgbClr val="383838"/>
                </a:solidFill>
              </a:defRPr>
            </a:lvl1pPr>
            <a:lvl2pPr>
              <a:lnSpc>
                <a:spcPct val="150000"/>
              </a:lnSpc>
              <a:defRPr>
                <a:solidFill>
                  <a:srgbClr val="383838"/>
                </a:solidFill>
              </a:defRPr>
            </a:lvl2pPr>
            <a:lvl3pPr>
              <a:lnSpc>
                <a:spcPct val="150000"/>
              </a:lnSpc>
              <a:defRPr>
                <a:solidFill>
                  <a:srgbClr val="383838"/>
                </a:solidFill>
              </a:defRPr>
            </a:lvl3pPr>
            <a:lvl4pPr>
              <a:lnSpc>
                <a:spcPct val="150000"/>
              </a:lnSpc>
              <a:defRPr>
                <a:solidFill>
                  <a:srgbClr val="383838"/>
                </a:solidFill>
              </a:defRPr>
            </a:lvl4pPr>
            <a:lvl5pPr>
              <a:lnSpc>
                <a:spcPct val="150000"/>
              </a:lnSpc>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0" y="0"/>
            <a:ext cx="6727825" cy="6858000"/>
          </a:xfrm>
        </p:spPr>
        <p:txBody>
          <a:bodyPr/>
          <a:lstStyle/>
          <a:p>
            <a:endParaRPr lang="en-US" dirty="0"/>
          </a:p>
        </p:txBody>
      </p:sp>
    </p:spTree>
    <p:extLst>
      <p:ext uri="{BB962C8B-B14F-4D97-AF65-F5344CB8AC3E}">
        <p14:creationId xmlns:p14="http://schemas.microsoft.com/office/powerpoint/2010/main" val="19288092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y CRA Slide">
    <p:bg>
      <p:bgPr>
        <a:solidFill>
          <a:srgbClr val="242424"/>
        </a:solidFill>
        <a:effectLst/>
      </p:bgPr>
    </p:bg>
    <p:spTree>
      <p:nvGrpSpPr>
        <p:cNvPr id="1" name=""/>
        <p:cNvGrpSpPr/>
        <p:nvPr/>
      </p:nvGrpSpPr>
      <p:grpSpPr>
        <a:xfrm>
          <a:off x="0" y="0"/>
          <a:ext cx="0" cy="0"/>
          <a:chOff x="0" y="0"/>
          <a:chExt cx="0" cy="0"/>
        </a:xfrm>
      </p:grpSpPr>
      <p:sp>
        <p:nvSpPr>
          <p:cNvPr id="2" name="Rectangle 1"/>
          <p:cNvSpPr/>
          <p:nvPr userDrawn="1"/>
        </p:nvSpPr>
        <p:spPr>
          <a:xfrm>
            <a:off x="4684673" y="1598781"/>
            <a:ext cx="2762627" cy="584775"/>
          </a:xfrm>
          <a:prstGeom prst="rect">
            <a:avLst/>
          </a:prstGeom>
        </p:spPr>
        <p:txBody>
          <a:bodyPr wrap="square">
            <a:spAutoFit/>
          </a:bodyPr>
          <a:lstStyle/>
          <a:p>
            <a:pPr algn="ctr">
              <a:defRPr/>
            </a:pPr>
            <a:r>
              <a:rPr lang="en-US" altLang="en-US" sz="3200" b="1" spc="300" dirty="0"/>
              <a:t>OUR </a:t>
            </a:r>
            <a:r>
              <a:rPr lang="en-US" altLang="en-US" sz="3200" b="1" spc="300" dirty="0">
                <a:solidFill>
                  <a:schemeClr val="tx2"/>
                </a:solidFill>
              </a:rPr>
              <a:t>PEOPLE</a:t>
            </a:r>
          </a:p>
        </p:txBody>
      </p:sp>
      <p:sp>
        <p:nvSpPr>
          <p:cNvPr id="3" name="Rectangle 2"/>
          <p:cNvSpPr/>
          <p:nvPr userDrawn="1"/>
        </p:nvSpPr>
        <p:spPr>
          <a:xfrm>
            <a:off x="3275928" y="581088"/>
            <a:ext cx="5580118" cy="584775"/>
          </a:xfrm>
          <a:prstGeom prst="rect">
            <a:avLst/>
          </a:prstGeom>
        </p:spPr>
        <p:txBody>
          <a:bodyPr wrap="none">
            <a:spAutoFit/>
          </a:bodyPr>
          <a:lstStyle/>
          <a:p>
            <a:pPr algn="ctr">
              <a:defRPr/>
            </a:pPr>
            <a:r>
              <a:rPr lang="en-US" altLang="en-US" sz="3200" b="1" spc="300" dirty="0">
                <a:solidFill>
                  <a:schemeClr val="tx2"/>
                </a:solidFill>
              </a:rPr>
              <a:t>UNIQUE </a:t>
            </a:r>
            <a:r>
              <a:rPr lang="en-US" altLang="en-US" sz="3200" b="1" spc="300" dirty="0"/>
              <a:t>UNDERSTANDING </a:t>
            </a:r>
          </a:p>
        </p:txBody>
      </p:sp>
      <p:sp>
        <p:nvSpPr>
          <p:cNvPr id="4" name="Rectangle 3"/>
          <p:cNvSpPr/>
          <p:nvPr userDrawn="1"/>
        </p:nvSpPr>
        <p:spPr>
          <a:xfrm>
            <a:off x="3182834" y="2626902"/>
            <a:ext cx="5825762" cy="584775"/>
          </a:xfrm>
          <a:prstGeom prst="rect">
            <a:avLst/>
          </a:prstGeom>
        </p:spPr>
        <p:txBody>
          <a:bodyPr wrap="none">
            <a:spAutoFit/>
          </a:bodyPr>
          <a:lstStyle/>
          <a:p>
            <a:pPr algn="ctr">
              <a:defRPr/>
            </a:pPr>
            <a:r>
              <a:rPr lang="en-US" altLang="en-US" sz="3200" b="1" spc="300" dirty="0"/>
              <a:t>COLLABORATIVE </a:t>
            </a:r>
            <a:r>
              <a:rPr lang="en-US" altLang="en-US" sz="3200" b="1" spc="300" dirty="0">
                <a:solidFill>
                  <a:schemeClr val="tx2"/>
                </a:solidFill>
              </a:rPr>
              <a:t>APPROACH</a:t>
            </a:r>
          </a:p>
        </p:txBody>
      </p:sp>
      <p:sp>
        <p:nvSpPr>
          <p:cNvPr id="5" name="Rectangle 4"/>
          <p:cNvSpPr/>
          <p:nvPr userDrawn="1"/>
        </p:nvSpPr>
        <p:spPr>
          <a:xfrm>
            <a:off x="3515001" y="3644595"/>
            <a:ext cx="5101974" cy="584775"/>
          </a:xfrm>
          <a:prstGeom prst="rect">
            <a:avLst/>
          </a:prstGeom>
        </p:spPr>
        <p:txBody>
          <a:bodyPr wrap="none">
            <a:spAutoFit/>
          </a:bodyPr>
          <a:lstStyle/>
          <a:p>
            <a:pPr algn="ctr">
              <a:defRPr/>
            </a:pPr>
            <a:r>
              <a:rPr lang="en-US" altLang="en-US" sz="3200" b="1" spc="300" dirty="0">
                <a:solidFill>
                  <a:schemeClr val="tx2"/>
                </a:solidFill>
              </a:rPr>
              <a:t>COST EFFECTIVE </a:t>
            </a:r>
            <a:r>
              <a:rPr lang="en-US" altLang="en-US" sz="3200" b="1" spc="300" dirty="0"/>
              <a:t>DESIGN</a:t>
            </a:r>
          </a:p>
        </p:txBody>
      </p:sp>
      <p:sp>
        <p:nvSpPr>
          <p:cNvPr id="6" name="Rectangle 5"/>
          <p:cNvSpPr/>
          <p:nvPr userDrawn="1"/>
        </p:nvSpPr>
        <p:spPr>
          <a:xfrm>
            <a:off x="3699698" y="4662288"/>
            <a:ext cx="4732578" cy="584775"/>
          </a:xfrm>
          <a:prstGeom prst="rect">
            <a:avLst/>
          </a:prstGeom>
        </p:spPr>
        <p:txBody>
          <a:bodyPr wrap="none">
            <a:spAutoFit/>
          </a:bodyPr>
          <a:lstStyle/>
          <a:p>
            <a:pPr algn="ctr">
              <a:defRPr/>
            </a:pPr>
            <a:r>
              <a:rPr lang="en-US" altLang="en-US" sz="3200" b="1" spc="300" dirty="0"/>
              <a:t>GUARANTEED </a:t>
            </a:r>
            <a:r>
              <a:rPr lang="en-US" altLang="en-US" sz="3200" b="1" spc="300" dirty="0">
                <a:solidFill>
                  <a:schemeClr val="tx2"/>
                </a:solidFill>
              </a:rPr>
              <a:t>BUDGET</a:t>
            </a:r>
          </a:p>
        </p:txBody>
      </p:sp>
      <p:sp>
        <p:nvSpPr>
          <p:cNvPr id="7" name="Rectangle 6"/>
          <p:cNvSpPr/>
          <p:nvPr userDrawn="1"/>
        </p:nvSpPr>
        <p:spPr>
          <a:xfrm>
            <a:off x="4800553" y="5679981"/>
            <a:ext cx="2590324" cy="584775"/>
          </a:xfrm>
          <a:prstGeom prst="rect">
            <a:avLst/>
          </a:prstGeom>
        </p:spPr>
        <p:txBody>
          <a:bodyPr wrap="none">
            <a:spAutoFit/>
          </a:bodyPr>
          <a:lstStyle/>
          <a:p>
            <a:pPr algn="ctr">
              <a:defRPr/>
            </a:pPr>
            <a:r>
              <a:rPr lang="en-US" altLang="en-US" sz="3200" b="1" spc="300" dirty="0"/>
              <a:t>PROXIMITY </a:t>
            </a:r>
          </a:p>
        </p:txBody>
      </p:sp>
    </p:spTree>
    <p:extLst>
      <p:ext uri="{BB962C8B-B14F-4D97-AF65-F5344CB8AC3E}">
        <p14:creationId xmlns:p14="http://schemas.microsoft.com/office/powerpoint/2010/main" val="2046403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3"/>
                                        </p:tgtEl>
                                        <p:attrNameLst>
                                          <p:attrName>style.opacity</p:attrName>
                                        </p:attrNameLst>
                                      </p:cBhvr>
                                      <p:to>
                                        <p:strVal val="0.1"/>
                                      </p:to>
                                    </p:set>
                                    <p:animEffect filter="image" prLst="opacity: 0.1">
                                      <p:cBhvr rctx="IE">
                                        <p:cTn id="14" dur="indefinite"/>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childTnLst>
                                    <p:set>
                                      <p:cBhvr rctx="PPT">
                                        <p:cTn id="23" dur="indefinite"/>
                                        <p:tgtEl>
                                          <p:spTgt spid="2"/>
                                        </p:tgtEl>
                                        <p:attrNameLst>
                                          <p:attrName>style.opacity</p:attrName>
                                        </p:attrNameLst>
                                      </p:cBhvr>
                                      <p:to>
                                        <p:strVal val="0.1"/>
                                      </p:to>
                                    </p:set>
                                    <p:animEffect filter="image" prLst="opacity: 0.1">
                                      <p:cBhvr rctx="IE">
                                        <p:cTn id="24" dur="indefinite"/>
                                        <p:tgtEl>
                                          <p:spTgt spid="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grpId="1" nodeType="clickEffect">
                                  <p:stCondLst>
                                    <p:cond delay="0"/>
                                  </p:stCondLst>
                                  <p:childTnLst>
                                    <p:set>
                                      <p:cBhvr rctx="PPT">
                                        <p:cTn id="33" dur="indefinite"/>
                                        <p:tgtEl>
                                          <p:spTgt spid="4"/>
                                        </p:tgtEl>
                                        <p:attrNameLst>
                                          <p:attrName>style.opacity</p:attrName>
                                        </p:attrNameLst>
                                      </p:cBhvr>
                                      <p:to>
                                        <p:strVal val="0.1"/>
                                      </p:to>
                                    </p:set>
                                    <p:animEffect filter="image" prLst="opacity: 0.1">
                                      <p:cBhvr rctx="IE">
                                        <p:cTn id="34" dur="indefinite"/>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grpId="1" nodeType="clickEffect">
                                  <p:stCondLst>
                                    <p:cond delay="0"/>
                                  </p:stCondLst>
                                  <p:childTnLst>
                                    <p:set>
                                      <p:cBhvr rctx="PPT">
                                        <p:cTn id="43" dur="indefinite"/>
                                        <p:tgtEl>
                                          <p:spTgt spid="5"/>
                                        </p:tgtEl>
                                        <p:attrNameLst>
                                          <p:attrName>style.opacity</p:attrName>
                                        </p:attrNameLst>
                                      </p:cBhvr>
                                      <p:to>
                                        <p:strVal val="0.1"/>
                                      </p:to>
                                    </p:set>
                                    <p:animEffect filter="image" prLst="opacity: 0.1">
                                      <p:cBhvr rctx="IE">
                                        <p:cTn id="44" dur="indefinite"/>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Effect transition="in" filter="fade">
                                      <p:cBhvr>
                                        <p:cTn id="49" dur="1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grpId="1" nodeType="clickEffect">
                                  <p:stCondLst>
                                    <p:cond delay="0"/>
                                  </p:stCondLst>
                                  <p:childTnLst>
                                    <p:set>
                                      <p:cBhvr rctx="PPT">
                                        <p:cTn id="53" dur="indefinite"/>
                                        <p:tgtEl>
                                          <p:spTgt spid="6"/>
                                        </p:tgtEl>
                                        <p:attrNameLst>
                                          <p:attrName>style.opacity</p:attrName>
                                        </p:attrNameLst>
                                      </p:cBhvr>
                                      <p:to>
                                        <p:strVal val="0.1"/>
                                      </p:to>
                                    </p:set>
                                    <p:animEffect filter="image" prLst="opacity: 0.1">
                                      <p:cBhvr rctx="IE">
                                        <p:cTn id="54" dur="indefinite"/>
                                        <p:tgtEl>
                                          <p:spTgt spid="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Effect transition="in" filter="fade">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mph" presetSubtype="0" grpId="1" nodeType="clickEffect">
                                  <p:stCondLst>
                                    <p:cond delay="0"/>
                                  </p:stCondLst>
                                  <p:childTnLst>
                                    <p:set>
                                      <p:cBhvr rctx="PPT">
                                        <p:cTn id="63" dur="indefinite"/>
                                        <p:tgtEl>
                                          <p:spTgt spid="7"/>
                                        </p:tgtEl>
                                        <p:attrNameLst>
                                          <p:attrName>style.opacity</p:attrName>
                                        </p:attrNameLst>
                                      </p:cBhvr>
                                      <p:to>
                                        <p:strVal val="0.1"/>
                                      </p:to>
                                    </p:set>
                                    <p:animEffect filter="image" prLst="opacity: 0.1">
                                      <p:cBhvr rctx="IE">
                                        <p:cTn id="64"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37414" y="4494998"/>
            <a:ext cx="1117172" cy="1117172"/>
          </a:xfrm>
          <a:prstGeom prst="rect">
            <a:avLst/>
          </a:prstGeom>
          <a:ln>
            <a:solidFill>
              <a:schemeClr val="tx1"/>
            </a:solidFill>
          </a:ln>
        </p:spPr>
      </p:pic>
      <p:sp>
        <p:nvSpPr>
          <p:cNvPr id="3" name="TextBox 2"/>
          <p:cNvSpPr txBox="1"/>
          <p:nvPr userDrawn="1"/>
        </p:nvSpPr>
        <p:spPr>
          <a:xfrm>
            <a:off x="3771499" y="5746282"/>
            <a:ext cx="4649002" cy="646331"/>
          </a:xfrm>
          <a:prstGeom prst="rect">
            <a:avLst/>
          </a:prstGeom>
          <a:noFill/>
        </p:spPr>
        <p:txBody>
          <a:bodyPr wrap="square" rtlCol="0">
            <a:spAutoFit/>
          </a:bodyPr>
          <a:lstStyle/>
          <a:p>
            <a:pPr algn="ctr"/>
            <a:r>
              <a:rPr lang="en-US" dirty="0"/>
              <a:t>Crabtree, Rohrbaugh &amp; Associates</a:t>
            </a:r>
          </a:p>
          <a:p>
            <a:pPr algn="ctr"/>
            <a:r>
              <a:rPr lang="en-US" dirty="0"/>
              <a:t>www.cra-architects.com</a:t>
            </a:r>
          </a:p>
        </p:txBody>
      </p:sp>
    </p:spTree>
    <p:extLst>
      <p:ext uri="{BB962C8B-B14F-4D97-AF65-F5344CB8AC3E}">
        <p14:creationId xmlns:p14="http://schemas.microsoft.com/office/powerpoint/2010/main" val="22062525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4242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CALIBRI (BODY) UPPERCASE SIZE 36</a:t>
            </a:r>
          </a:p>
        </p:txBody>
      </p:sp>
      <p:sp>
        <p:nvSpPr>
          <p:cNvPr id="3" name="Text Placeholder 2"/>
          <p:cNvSpPr>
            <a:spLocks noGrp="1"/>
          </p:cNvSpPr>
          <p:nvPr>
            <p:ph type="body" idx="1"/>
          </p:nvPr>
        </p:nvSpPr>
        <p:spPr>
          <a:xfrm>
            <a:off x="838200" y="2002971"/>
            <a:ext cx="10515600" cy="1959429"/>
          </a:xfrm>
          <a:prstGeom prst="rect">
            <a:avLst/>
          </a:prstGeom>
        </p:spPr>
        <p:txBody>
          <a:bodyPr vert="horz" lIns="91440" tIns="45720" rIns="91440" bIns="45720" rtlCol="0">
            <a:normAutofit/>
          </a:bodyPr>
          <a:lstStyle/>
          <a:p>
            <a:pPr lvl="0"/>
            <a:r>
              <a:rPr lang="en-US" dirty="0"/>
              <a:t>Calibri (body) Size 32</a:t>
            </a:r>
          </a:p>
        </p:txBody>
      </p:sp>
    </p:spTree>
    <p:extLst>
      <p:ext uri="{BB962C8B-B14F-4D97-AF65-F5344CB8AC3E}">
        <p14:creationId xmlns:p14="http://schemas.microsoft.com/office/powerpoint/2010/main" val="1017633227"/>
      </p:ext>
    </p:extLst>
  </p:cSld>
  <p:clrMap bg1="dk1" tx1="lt1" bg2="dk2" tx2="lt2" accent1="accent1" accent2="accent2" accent3="accent3" accent4="accent4" accent5="accent5" accent6="accent6" hlink="hlink" folHlink="folHlink"/>
  <p:sldLayoutIdLst>
    <p:sldLayoutId id="2147484346" r:id="rId1"/>
    <p:sldLayoutId id="2147484356" r:id="rId2"/>
    <p:sldLayoutId id="2147484347" r:id="rId3"/>
    <p:sldLayoutId id="2147484345" r:id="rId4"/>
    <p:sldLayoutId id="2147484360" r:id="rId5"/>
    <p:sldLayoutId id="2147484373" r:id="rId6"/>
    <p:sldLayoutId id="2147484374" r:id="rId7"/>
    <p:sldLayoutId id="2147484359" r:id="rId8"/>
    <p:sldLayoutId id="2147484349" r:id="rId9"/>
    <p:sldLayoutId id="2147484378" r:id="rId10"/>
  </p:sldLayoutIdLst>
  <p:transition>
    <p:fade/>
  </p:transition>
  <p:txStyles>
    <p:titleStyle>
      <a:lvl1pPr algn="l" defTabSz="914400" rtl="0" eaLnBrk="1" latinLnBrk="0" hangingPunct="1">
        <a:lnSpc>
          <a:spcPct val="90000"/>
        </a:lnSpc>
        <a:spcBef>
          <a:spcPct val="0"/>
        </a:spcBef>
        <a:buNone/>
        <a:defRPr sz="3600" kern="1200" spc="0" baseline="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spc="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1.emf"/><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82384"/>
          </a:xfrm>
          <a:prstGeom prst="rect">
            <a:avLst/>
          </a:prstGeom>
        </p:spPr>
      </p:pic>
      <p:sp>
        <p:nvSpPr>
          <p:cNvPr id="10" name="Rectangle 9"/>
          <p:cNvSpPr/>
          <p:nvPr/>
        </p:nvSpPr>
        <p:spPr>
          <a:xfrm>
            <a:off x="6883748" y="4149907"/>
            <a:ext cx="5495523" cy="646331"/>
          </a:xfrm>
          <a:prstGeom prst="rect">
            <a:avLst/>
          </a:prstGeom>
        </p:spPr>
        <p:txBody>
          <a:bodyPr wrap="square">
            <a:spAutoFit/>
            <a:scene3d>
              <a:camera prst="orthographicFront"/>
              <a:lightRig rig="threePt" dir="t"/>
            </a:scene3d>
            <a:sp3d contourW="12700">
              <a:contourClr>
                <a:schemeClr val="tx1"/>
              </a:contourClr>
            </a:sp3d>
          </a:bodyPr>
          <a:lstStyle/>
          <a:p>
            <a:pPr algn="ctr"/>
            <a:r>
              <a:rPr lang="en-US" sz="3600" b="1" kern="1400" spc="310" dirty="0">
                <a:solidFill>
                  <a:schemeClr val="accent3">
                    <a:lumMod val="90000"/>
                    <a:lumOff val="10000"/>
                  </a:schemeClr>
                </a:solidFill>
                <a:effectLst>
                  <a:outerShdw blurRad="50800" dist="38100" dir="2700000" algn="tl" rotWithShape="0">
                    <a:prstClr val="black">
                      <a:alpha val="57000"/>
                    </a:prstClr>
                  </a:outerShdw>
                </a:effectLst>
              </a:rPr>
              <a:t>MONTOURSVILLE AREA</a:t>
            </a:r>
            <a:endParaRPr lang="en-US" sz="2400" b="1" kern="1400" spc="100" dirty="0">
              <a:solidFill>
                <a:schemeClr val="accent3">
                  <a:lumMod val="90000"/>
                  <a:lumOff val="10000"/>
                </a:schemeClr>
              </a:solidFill>
              <a:effectLst>
                <a:outerShdw blurRad="38100" dist="38100" dir="2700000" algn="tl">
                  <a:srgbClr val="000000">
                    <a:alpha val="43137"/>
                  </a:srgbClr>
                </a:outerShdw>
              </a:effectLst>
            </a:endParaRPr>
          </a:p>
        </p:txBody>
      </p:sp>
      <p:sp>
        <p:nvSpPr>
          <p:cNvPr id="11" name="Rectangle 10"/>
          <p:cNvSpPr/>
          <p:nvPr/>
        </p:nvSpPr>
        <p:spPr>
          <a:xfrm>
            <a:off x="7881895" y="4729950"/>
            <a:ext cx="3499228" cy="584775"/>
          </a:xfrm>
          <a:prstGeom prst="rect">
            <a:avLst/>
          </a:prstGeom>
        </p:spPr>
        <p:txBody>
          <a:bodyPr wrap="none">
            <a:spAutoFit/>
          </a:bodyPr>
          <a:lstStyle/>
          <a:p>
            <a:pPr algn="ctr"/>
            <a:r>
              <a:rPr lang="en-US" sz="3200" b="1" kern="1400" spc="100" dirty="0">
                <a:solidFill>
                  <a:schemeClr val="accent3">
                    <a:lumMod val="90000"/>
                    <a:lumOff val="10000"/>
                  </a:schemeClr>
                </a:solidFill>
                <a:effectLst>
                  <a:outerShdw blurRad="38100" dist="38100" dir="2700000" algn="tl">
                    <a:srgbClr val="000000">
                      <a:alpha val="43137"/>
                    </a:srgbClr>
                  </a:outerShdw>
                </a:effectLst>
              </a:rPr>
              <a:t>SCHOOL</a:t>
            </a:r>
            <a:r>
              <a:rPr lang="en-US" sz="3200" b="1" kern="1400" spc="100" dirty="0">
                <a:solidFill>
                  <a:schemeClr val="accent3">
                    <a:lumMod val="75000"/>
                    <a:lumOff val="25000"/>
                  </a:schemeClr>
                </a:solidFill>
                <a:effectLst>
                  <a:outerShdw blurRad="38100" dist="38100" dir="2700000" algn="tl">
                    <a:srgbClr val="000000">
                      <a:alpha val="43137"/>
                    </a:srgbClr>
                  </a:outerShdw>
                </a:effectLst>
              </a:rPr>
              <a:t>  </a:t>
            </a:r>
            <a:r>
              <a:rPr lang="en-US" sz="3200" b="1" kern="1400" spc="100" dirty="0">
                <a:solidFill>
                  <a:schemeClr val="accent3">
                    <a:lumMod val="90000"/>
                    <a:lumOff val="10000"/>
                  </a:schemeClr>
                </a:solidFill>
                <a:effectLst>
                  <a:outerShdw blurRad="38100" dist="38100" dir="2700000" algn="tl">
                    <a:srgbClr val="000000">
                      <a:alpha val="43137"/>
                    </a:srgbClr>
                  </a:outerShdw>
                </a:effectLst>
              </a:rPr>
              <a:t>DISTRICT</a:t>
            </a:r>
          </a:p>
        </p:txBody>
      </p:sp>
      <p:sp>
        <p:nvSpPr>
          <p:cNvPr id="13" name="Rectangle 12"/>
          <p:cNvSpPr/>
          <p:nvPr/>
        </p:nvSpPr>
        <p:spPr>
          <a:xfrm>
            <a:off x="7316435" y="5448734"/>
            <a:ext cx="4630148" cy="1231106"/>
          </a:xfrm>
          <a:prstGeom prst="rect">
            <a:avLst/>
          </a:prstGeom>
        </p:spPr>
        <p:txBody>
          <a:bodyPr wrap="square">
            <a:spAutoFit/>
          </a:bodyPr>
          <a:lstStyle/>
          <a:p>
            <a:pPr algn="ctr"/>
            <a:r>
              <a:rPr lang="en-US" sz="2800" b="1" kern="1400" spc="300" dirty="0">
                <a:effectLst>
                  <a:outerShdw blurRad="38100" dist="38100" dir="2700000" algn="tl">
                    <a:srgbClr val="000000">
                      <a:alpha val="43137"/>
                    </a:srgbClr>
                  </a:outerShdw>
                </a:effectLst>
              </a:rPr>
              <a:t>DISTRICT WIDE </a:t>
            </a:r>
          </a:p>
          <a:p>
            <a:pPr algn="ctr"/>
            <a:r>
              <a:rPr lang="en-US" sz="2800" b="1" kern="1400" spc="300" dirty="0">
                <a:effectLst>
                  <a:outerShdw blurRad="38100" dist="38100" dir="2700000" algn="tl">
                    <a:srgbClr val="000000">
                      <a:alpha val="43137"/>
                    </a:srgbClr>
                  </a:outerShdw>
                </a:effectLst>
              </a:rPr>
              <a:t>FACILITY STUDY</a:t>
            </a:r>
          </a:p>
          <a:p>
            <a:pPr algn="ctr"/>
            <a:r>
              <a:rPr lang="en-US" b="1" kern="1400" spc="100" dirty="0">
                <a:effectLst>
                  <a:outerShdw blurRad="38100" dist="38100" dir="2700000" algn="tl">
                    <a:srgbClr val="000000">
                      <a:alpha val="43137"/>
                    </a:srgbClr>
                  </a:outerShdw>
                </a:effectLst>
              </a:rPr>
              <a:t>July 15 &amp; 29, 2020</a:t>
            </a:r>
            <a:endParaRPr lang="en-US" sz="3200" b="1" kern="1400" spc="3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6228" y="2765324"/>
            <a:ext cx="970559" cy="970559"/>
          </a:xfrm>
          <a:prstGeom prst="rect">
            <a:avLst/>
          </a:prstGeom>
          <a:ln w="3175">
            <a:solidFill>
              <a:schemeClr val="tx1"/>
            </a:solidFill>
          </a:ln>
        </p:spPr>
      </p:pic>
      <p:sp>
        <p:nvSpPr>
          <p:cNvPr id="7" name="TextBox 6"/>
          <p:cNvSpPr txBox="1"/>
          <p:nvPr/>
        </p:nvSpPr>
        <p:spPr>
          <a:xfrm>
            <a:off x="7574108" y="3708599"/>
            <a:ext cx="4114800" cy="400110"/>
          </a:xfrm>
          <a:prstGeom prst="rect">
            <a:avLst/>
          </a:prstGeom>
          <a:noFill/>
        </p:spPr>
        <p:txBody>
          <a:bodyPr wrap="square" rtlCol="0">
            <a:spAutoFit/>
          </a:bodyPr>
          <a:lstStyle/>
          <a:p>
            <a:pPr algn="ctr"/>
            <a:r>
              <a:rPr lang="en-US" sz="2000" kern="1400" dirty="0">
                <a:effectLst>
                  <a:outerShdw blurRad="50800" dist="38100" dir="2700000" algn="tl" rotWithShape="0">
                    <a:prstClr val="black">
                      <a:alpha val="40000"/>
                    </a:prstClr>
                  </a:outerShdw>
                </a:effectLst>
              </a:rPr>
              <a:t>Crabtree, Rohrbaugh &amp; Associates</a:t>
            </a:r>
          </a:p>
        </p:txBody>
      </p:sp>
    </p:spTree>
    <p:extLst>
      <p:ext uri="{BB962C8B-B14F-4D97-AF65-F5344CB8AC3E}">
        <p14:creationId xmlns:p14="http://schemas.microsoft.com/office/powerpoint/2010/main" val="12386197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2</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923330"/>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Comprehensive renovations and major additions to Loyalsock Valley Elementary School</a:t>
            </a:r>
          </a:p>
          <a:p>
            <a:pPr marL="302575" indent="-302575">
              <a:buFont typeface="Arial" panose="020B0604020202020204" pitchFamily="34" charset="0"/>
              <a:buChar char="•"/>
            </a:pPr>
            <a:r>
              <a:rPr lang="en-US" dirty="0">
                <a:solidFill>
                  <a:schemeClr val="bg1">
                    <a:lumMod val="75000"/>
                    <a:lumOff val="25000"/>
                  </a:schemeClr>
                </a:solidFill>
              </a:rPr>
              <a:t>Mechanical, Electrical and Plumbing system upgrades to Lyter Elementary School.  </a:t>
            </a:r>
          </a:p>
          <a:p>
            <a:pPr marL="302575" indent="-302575">
              <a:buFont typeface="Arial" panose="020B0604020202020204" pitchFamily="34" charset="0"/>
              <a:buChar char="•"/>
            </a:pPr>
            <a:r>
              <a:rPr lang="en-US" dirty="0">
                <a:solidFill>
                  <a:schemeClr val="bg1">
                    <a:lumMod val="75000"/>
                    <a:lumOff val="25000"/>
                  </a:schemeClr>
                </a:solidFill>
              </a:rPr>
              <a:t>Maintain current grade configuration.</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1261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FCB33F1B-4E28-48F7-BA73-B8203F0D8F11}"/>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2</a:t>
            </a:r>
          </a:p>
        </p:txBody>
      </p:sp>
      <p:pic>
        <p:nvPicPr>
          <p:cNvPr id="4" name="Picture 3">
            <a:extLst>
              <a:ext uri="{FF2B5EF4-FFF2-40B4-BE49-F238E27FC236}">
                <a16:creationId xmlns:a16="http://schemas.microsoft.com/office/drawing/2014/main" id="{328A4DAF-5E19-40A4-B797-4EA71E00EF62}"/>
              </a:ext>
            </a:extLst>
          </p:cNvPr>
          <p:cNvPicPr>
            <a:picLocks noChangeAspect="1"/>
          </p:cNvPicPr>
          <p:nvPr/>
        </p:nvPicPr>
        <p:blipFill>
          <a:blip r:embed="rId2"/>
          <a:stretch>
            <a:fillRect/>
          </a:stretch>
        </p:blipFill>
        <p:spPr>
          <a:xfrm>
            <a:off x="1253610" y="714207"/>
            <a:ext cx="9224455" cy="5941542"/>
          </a:xfrm>
          <a:prstGeom prst="rect">
            <a:avLst/>
          </a:prstGeom>
        </p:spPr>
      </p:pic>
    </p:spTree>
    <p:extLst>
      <p:ext uri="{BB962C8B-B14F-4D97-AF65-F5344CB8AC3E}">
        <p14:creationId xmlns:p14="http://schemas.microsoft.com/office/powerpoint/2010/main" val="136097426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84F20-FF7F-4D3E-B908-BE8EB0EC08B0}"/>
              </a:ext>
            </a:extLst>
          </p:cNvPr>
          <p:cNvSpPr txBox="1">
            <a:spLocks/>
          </p:cNvSpPr>
          <p:nvPr/>
        </p:nvSpPr>
        <p:spPr>
          <a:xfrm>
            <a:off x="70193"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2</a:t>
            </a:r>
          </a:p>
        </p:txBody>
      </p:sp>
      <p:sp>
        <p:nvSpPr>
          <p:cNvPr id="4" name="Title 2">
            <a:extLst>
              <a:ext uri="{FF2B5EF4-FFF2-40B4-BE49-F238E27FC236}">
                <a16:creationId xmlns:a16="http://schemas.microsoft.com/office/drawing/2014/main" id="{7D70E95F-8335-4385-BD8A-E795F74EBF4C}"/>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LOYALSOCK VALLEY ES FLOOR PLAN</a:t>
            </a:r>
          </a:p>
        </p:txBody>
      </p:sp>
      <p:pic>
        <p:nvPicPr>
          <p:cNvPr id="6" name="Picture 5">
            <a:extLst>
              <a:ext uri="{FF2B5EF4-FFF2-40B4-BE49-F238E27FC236}">
                <a16:creationId xmlns:a16="http://schemas.microsoft.com/office/drawing/2014/main" id="{AD1B5855-A9F2-4D1D-B6B8-CE4BEF7CA6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07" y="529389"/>
            <a:ext cx="11151986" cy="6328611"/>
          </a:xfrm>
          <a:prstGeom prst="rect">
            <a:avLst/>
          </a:prstGeom>
        </p:spPr>
      </p:pic>
    </p:spTree>
    <p:extLst>
      <p:ext uri="{BB962C8B-B14F-4D97-AF65-F5344CB8AC3E}">
        <p14:creationId xmlns:p14="http://schemas.microsoft.com/office/powerpoint/2010/main" val="11900721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E65A8666-EE2C-4C99-9A72-60DFF5589C6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2</a:t>
            </a:r>
          </a:p>
        </p:txBody>
      </p:sp>
      <p:pic>
        <p:nvPicPr>
          <p:cNvPr id="4" name="Picture 3">
            <a:extLst>
              <a:ext uri="{FF2B5EF4-FFF2-40B4-BE49-F238E27FC236}">
                <a16:creationId xmlns:a16="http://schemas.microsoft.com/office/drawing/2014/main" id="{353765BD-51F9-4DB6-B190-4BFF2067920E}"/>
              </a:ext>
            </a:extLst>
          </p:cNvPr>
          <p:cNvPicPr>
            <a:picLocks noChangeAspect="1"/>
          </p:cNvPicPr>
          <p:nvPr/>
        </p:nvPicPr>
        <p:blipFill>
          <a:blip r:embed="rId2"/>
          <a:stretch>
            <a:fillRect/>
          </a:stretch>
        </p:blipFill>
        <p:spPr>
          <a:xfrm>
            <a:off x="2002802" y="890467"/>
            <a:ext cx="7589067" cy="2650313"/>
          </a:xfrm>
          <a:prstGeom prst="rect">
            <a:avLst/>
          </a:prstGeom>
        </p:spPr>
      </p:pic>
      <p:pic>
        <p:nvPicPr>
          <p:cNvPr id="5" name="Picture 4">
            <a:extLst>
              <a:ext uri="{FF2B5EF4-FFF2-40B4-BE49-F238E27FC236}">
                <a16:creationId xmlns:a16="http://schemas.microsoft.com/office/drawing/2014/main" id="{93CEA1F9-309C-4AB9-B25D-14F4EBFAA1B1}"/>
              </a:ext>
            </a:extLst>
          </p:cNvPr>
          <p:cNvPicPr>
            <a:picLocks noChangeAspect="1"/>
          </p:cNvPicPr>
          <p:nvPr/>
        </p:nvPicPr>
        <p:blipFill>
          <a:blip r:embed="rId3"/>
          <a:stretch>
            <a:fillRect/>
          </a:stretch>
        </p:blipFill>
        <p:spPr>
          <a:xfrm>
            <a:off x="2002802" y="6362040"/>
            <a:ext cx="7589067" cy="303270"/>
          </a:xfrm>
          <a:prstGeom prst="rect">
            <a:avLst/>
          </a:prstGeom>
        </p:spPr>
      </p:pic>
      <p:pic>
        <p:nvPicPr>
          <p:cNvPr id="6" name="Picture 5">
            <a:extLst>
              <a:ext uri="{FF2B5EF4-FFF2-40B4-BE49-F238E27FC236}">
                <a16:creationId xmlns:a16="http://schemas.microsoft.com/office/drawing/2014/main" id="{E6B93A24-CE5A-4C77-96DF-505D12C71DAC}"/>
              </a:ext>
            </a:extLst>
          </p:cNvPr>
          <p:cNvPicPr>
            <a:picLocks noChangeAspect="1"/>
          </p:cNvPicPr>
          <p:nvPr/>
        </p:nvPicPr>
        <p:blipFill>
          <a:blip r:embed="rId4"/>
          <a:stretch>
            <a:fillRect/>
          </a:stretch>
        </p:blipFill>
        <p:spPr>
          <a:xfrm>
            <a:off x="2002802" y="3605260"/>
            <a:ext cx="7589067" cy="2650312"/>
          </a:xfrm>
          <a:prstGeom prst="rect">
            <a:avLst/>
          </a:prstGeom>
        </p:spPr>
      </p:pic>
    </p:spTree>
    <p:extLst>
      <p:ext uri="{BB962C8B-B14F-4D97-AF65-F5344CB8AC3E}">
        <p14:creationId xmlns:p14="http://schemas.microsoft.com/office/powerpoint/2010/main" val="11835104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2</a:t>
            </a:r>
          </a:p>
        </p:txBody>
      </p:sp>
      <p:sp>
        <p:nvSpPr>
          <p:cNvPr id="5" name="Title 2">
            <a:extLst>
              <a:ext uri="{FF2B5EF4-FFF2-40B4-BE49-F238E27FC236}">
                <a16:creationId xmlns:a16="http://schemas.microsoft.com/office/drawing/2014/main" id="{C0B05DD6-6A8D-4C43-B007-D215B351FA30}"/>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Meets all educational and functional needs at Loyalsock Valley Elementary School.</a:t>
            </a:r>
          </a:p>
          <a:p>
            <a:pPr marL="457200" lvl="0" indent="-457200">
              <a:buFont typeface="Arial" panose="020B0604020202020204" pitchFamily="34" charset="0"/>
              <a:buChar char="•"/>
            </a:pPr>
            <a:r>
              <a:rPr lang="en-US" sz="3200" dirty="0"/>
              <a:t>Maintains existing neighborhood schools.</a:t>
            </a:r>
          </a:p>
          <a:p>
            <a:r>
              <a:rPr lang="en-US" sz="3200" dirty="0"/>
              <a:t> </a:t>
            </a:r>
          </a:p>
          <a:p>
            <a:r>
              <a:rPr lang="en-US" sz="3200" u="sng" dirty="0"/>
              <a:t>Cons</a:t>
            </a:r>
          </a:p>
          <a:p>
            <a:pPr marL="457200" lvl="0" indent="-457200">
              <a:buFont typeface="Arial" panose="020B0604020202020204" pitchFamily="34" charset="0"/>
              <a:buChar char="•"/>
            </a:pPr>
            <a:r>
              <a:rPr lang="en-US" sz="3200" dirty="0"/>
              <a:t>Does not address all existing condition or educational and functional deficiencies at Lyter Elementary School.</a:t>
            </a:r>
          </a:p>
          <a:p>
            <a:pPr marL="457200" lvl="0" indent="-457200">
              <a:buFont typeface="Arial" panose="020B0604020202020204" pitchFamily="34" charset="0"/>
              <a:buChar char="•"/>
            </a:pPr>
            <a:r>
              <a:rPr lang="en-US" sz="3200" dirty="0"/>
              <a:t>Not as operationally efficient as other Options.</a:t>
            </a:r>
          </a:p>
          <a:p>
            <a:pPr marL="457200" lvl="0" indent="-457200">
              <a:buFont typeface="Arial" panose="020B0604020202020204" pitchFamily="34" charset="0"/>
              <a:buChar char="•"/>
            </a:pPr>
            <a:r>
              <a:rPr lang="en-US" sz="3200" dirty="0"/>
              <a:t>Lack of equity and shared resources among grade levels.</a:t>
            </a:r>
          </a:p>
          <a:p>
            <a:endParaRPr lang="en-US" sz="3200" spc="245" dirty="0"/>
          </a:p>
        </p:txBody>
      </p:sp>
    </p:spTree>
    <p:extLst>
      <p:ext uri="{BB962C8B-B14F-4D97-AF65-F5344CB8AC3E}">
        <p14:creationId xmlns:p14="http://schemas.microsoft.com/office/powerpoint/2010/main" val="12726016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No Savings with this option.</a:t>
            </a:r>
          </a:p>
          <a:p>
            <a:r>
              <a:rPr lang="en-US" sz="3200" dirty="0"/>
              <a:t> </a:t>
            </a:r>
          </a:p>
          <a:p>
            <a:r>
              <a:rPr lang="en-US" sz="3200" u="sng" dirty="0"/>
              <a:t>Estimated Tax Increase Needed to Support Project </a:t>
            </a:r>
          </a:p>
          <a:p>
            <a:r>
              <a:rPr lang="en-US" sz="3200" spc="245" dirty="0"/>
              <a:t>Borrowing $20 Million </a:t>
            </a:r>
          </a:p>
          <a:p>
            <a:pPr marL="514350" indent="-514350">
              <a:buAutoNum type="arabicPlain" startAt="2022"/>
            </a:pPr>
            <a:r>
              <a:rPr lang="en-US" sz="3200" spc="245" dirty="0"/>
              <a:t>     .20mills</a:t>
            </a:r>
          </a:p>
          <a:p>
            <a:pPr marL="514350" indent="-514350">
              <a:buAutoNum type="arabicPlain" startAt="2022"/>
            </a:pPr>
            <a:r>
              <a:rPr lang="en-US" sz="3200" spc="245" dirty="0"/>
              <a:t>     .20mills</a:t>
            </a:r>
          </a:p>
          <a:p>
            <a:pPr marL="514350" indent="-514350">
              <a:buAutoNum type="arabicPlain" startAt="2022"/>
            </a:pPr>
            <a:r>
              <a:rPr lang="en-US" sz="3200" spc="245" dirty="0"/>
              <a:t>     .20mills</a:t>
            </a:r>
          </a:p>
          <a:p>
            <a:pPr marL="514350" indent="-514350">
              <a:buAutoNum type="arabicPlain" startAt="2022"/>
            </a:pPr>
            <a:r>
              <a:rPr lang="en-US" sz="3200" spc="245" dirty="0"/>
              <a:t>     .19mills</a:t>
            </a:r>
          </a:p>
          <a:p>
            <a:pPr marL="514350" indent="-514350">
              <a:buAutoNum type="arabicPlain" startAt="2022"/>
            </a:pPr>
            <a:r>
              <a:rPr lang="en-US" sz="3200" spc="245" dirty="0"/>
              <a:t>     </a:t>
            </a:r>
            <a:r>
              <a:rPr lang="en-US" sz="3200" u="sng" spc="245" dirty="0"/>
              <a:t>.19mills</a:t>
            </a:r>
          </a:p>
          <a:p>
            <a:r>
              <a:rPr lang="en-US" sz="3200" spc="245" dirty="0"/>
              <a:t>Total     .98mills (This is in addition to any increase needed for operations.)</a:t>
            </a:r>
          </a:p>
          <a:p>
            <a:endParaRPr lang="en-US" sz="3200" spc="245" dirty="0"/>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2</a:t>
            </a:r>
          </a:p>
        </p:txBody>
      </p:sp>
    </p:spTree>
    <p:extLst>
      <p:ext uri="{BB962C8B-B14F-4D97-AF65-F5344CB8AC3E}">
        <p14:creationId xmlns:p14="http://schemas.microsoft.com/office/powerpoint/2010/main" val="22474135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3</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1200329"/>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Close Loyalsock Valley Elementary School </a:t>
            </a:r>
          </a:p>
          <a:p>
            <a:pPr marL="302575" indent="-302575">
              <a:buFont typeface="Arial" panose="020B0604020202020204" pitchFamily="34" charset="0"/>
              <a:buChar char="•"/>
            </a:pPr>
            <a:r>
              <a:rPr lang="en-US" dirty="0">
                <a:solidFill>
                  <a:schemeClr val="bg1">
                    <a:lumMod val="75000"/>
                    <a:lumOff val="25000"/>
                  </a:schemeClr>
                </a:solidFill>
              </a:rPr>
              <a:t>Consolidate to Lyter Elementary School.  </a:t>
            </a:r>
          </a:p>
          <a:p>
            <a:pPr marL="302575" indent="-302575">
              <a:buFont typeface="Arial" panose="020B0604020202020204" pitchFamily="34" charset="0"/>
              <a:buChar char="•"/>
            </a:pPr>
            <a:r>
              <a:rPr lang="en-US" dirty="0">
                <a:solidFill>
                  <a:schemeClr val="bg1">
                    <a:lumMod val="75000"/>
                    <a:lumOff val="25000"/>
                  </a:schemeClr>
                </a:solidFill>
              </a:rPr>
              <a:t>Comprehensive Renovations and Additions to Lyter Elementary School.  </a:t>
            </a:r>
          </a:p>
          <a:p>
            <a:pPr marL="302575" indent="-302575">
              <a:buFont typeface="Arial" panose="020B0604020202020204" pitchFamily="34" charset="0"/>
              <a:buChar char="•"/>
            </a:pPr>
            <a:r>
              <a:rPr lang="en-US" dirty="0">
                <a:solidFill>
                  <a:schemeClr val="bg1">
                    <a:lumMod val="75000"/>
                    <a:lumOff val="25000"/>
                  </a:schemeClr>
                </a:solidFill>
              </a:rPr>
              <a:t>Maintain current grade configuration.</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2568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7B93DA32-37C3-43D8-8D09-A6CDCC43FDF6}"/>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3</a:t>
            </a:r>
          </a:p>
        </p:txBody>
      </p:sp>
      <p:pic>
        <p:nvPicPr>
          <p:cNvPr id="4" name="Picture 3">
            <a:extLst>
              <a:ext uri="{FF2B5EF4-FFF2-40B4-BE49-F238E27FC236}">
                <a16:creationId xmlns:a16="http://schemas.microsoft.com/office/drawing/2014/main" id="{A4DE3EB5-D4D7-42E9-B1AF-795400E277B8}"/>
              </a:ext>
            </a:extLst>
          </p:cNvPr>
          <p:cNvPicPr>
            <a:picLocks noChangeAspect="1"/>
          </p:cNvPicPr>
          <p:nvPr/>
        </p:nvPicPr>
        <p:blipFill>
          <a:blip r:embed="rId2"/>
          <a:stretch>
            <a:fillRect/>
          </a:stretch>
        </p:blipFill>
        <p:spPr>
          <a:xfrm>
            <a:off x="3122167" y="958000"/>
            <a:ext cx="4855505" cy="5098794"/>
          </a:xfrm>
          <a:prstGeom prst="rect">
            <a:avLst/>
          </a:prstGeom>
        </p:spPr>
      </p:pic>
    </p:spTree>
    <p:extLst>
      <p:ext uri="{BB962C8B-B14F-4D97-AF65-F5344CB8AC3E}">
        <p14:creationId xmlns:p14="http://schemas.microsoft.com/office/powerpoint/2010/main" val="8258059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3BB91-502C-4366-8229-95E7F4937FC5}"/>
              </a:ext>
            </a:extLst>
          </p:cNvPr>
          <p:cNvSpPr txBox="1">
            <a:spLocks/>
          </p:cNvSpPr>
          <p:nvPr/>
        </p:nvSpPr>
        <p:spPr>
          <a:xfrm>
            <a:off x="102277"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3</a:t>
            </a:r>
          </a:p>
        </p:txBody>
      </p:sp>
      <p:sp>
        <p:nvSpPr>
          <p:cNvPr id="4" name="Title 2">
            <a:extLst>
              <a:ext uri="{FF2B5EF4-FFF2-40B4-BE49-F238E27FC236}">
                <a16:creationId xmlns:a16="http://schemas.microsoft.com/office/drawing/2014/main" id="{F2FD020E-349A-478A-A726-74189449EB8A}"/>
              </a:ext>
            </a:extLst>
          </p:cNvPr>
          <p:cNvSpPr txBox="1">
            <a:spLocks/>
          </p:cNvSpPr>
          <p:nvPr/>
        </p:nvSpPr>
        <p:spPr>
          <a:xfrm>
            <a:off x="2734491" y="26644"/>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LYTER ES FLOOR PLAN</a:t>
            </a:r>
          </a:p>
        </p:txBody>
      </p:sp>
      <p:pic>
        <p:nvPicPr>
          <p:cNvPr id="6" name="Picture 5">
            <a:extLst>
              <a:ext uri="{FF2B5EF4-FFF2-40B4-BE49-F238E27FC236}">
                <a16:creationId xmlns:a16="http://schemas.microsoft.com/office/drawing/2014/main" id="{AAC764FC-0E19-49DE-A487-15B7E8E24BE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2166" y="506951"/>
            <a:ext cx="10587668" cy="6351049"/>
          </a:xfrm>
          <a:prstGeom prst="rect">
            <a:avLst/>
          </a:prstGeom>
        </p:spPr>
      </p:pic>
    </p:spTree>
    <p:extLst>
      <p:ext uri="{BB962C8B-B14F-4D97-AF65-F5344CB8AC3E}">
        <p14:creationId xmlns:p14="http://schemas.microsoft.com/office/powerpoint/2010/main" val="20002516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BF126C2E-4BE6-4B44-9657-A9E7424D0881}"/>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3</a:t>
            </a:r>
          </a:p>
        </p:txBody>
      </p:sp>
      <p:pic>
        <p:nvPicPr>
          <p:cNvPr id="4" name="Picture 3">
            <a:extLst>
              <a:ext uri="{FF2B5EF4-FFF2-40B4-BE49-F238E27FC236}">
                <a16:creationId xmlns:a16="http://schemas.microsoft.com/office/drawing/2014/main" id="{9E6315B7-7F2F-4E5E-9C27-0B9A9D85B7C9}"/>
              </a:ext>
            </a:extLst>
          </p:cNvPr>
          <p:cNvPicPr>
            <a:picLocks noChangeAspect="1"/>
          </p:cNvPicPr>
          <p:nvPr/>
        </p:nvPicPr>
        <p:blipFill>
          <a:blip r:embed="rId2"/>
          <a:stretch>
            <a:fillRect/>
          </a:stretch>
        </p:blipFill>
        <p:spPr>
          <a:xfrm>
            <a:off x="2181011" y="1679511"/>
            <a:ext cx="7085414" cy="2474423"/>
          </a:xfrm>
          <a:prstGeom prst="rect">
            <a:avLst/>
          </a:prstGeom>
        </p:spPr>
      </p:pic>
      <p:pic>
        <p:nvPicPr>
          <p:cNvPr id="5" name="Picture 4">
            <a:extLst>
              <a:ext uri="{FF2B5EF4-FFF2-40B4-BE49-F238E27FC236}">
                <a16:creationId xmlns:a16="http://schemas.microsoft.com/office/drawing/2014/main" id="{C5F45617-D160-4DD2-B409-EF57D7DA085A}"/>
              </a:ext>
            </a:extLst>
          </p:cNvPr>
          <p:cNvPicPr>
            <a:picLocks noChangeAspect="1"/>
          </p:cNvPicPr>
          <p:nvPr/>
        </p:nvPicPr>
        <p:blipFill>
          <a:blip r:embed="rId3"/>
          <a:stretch>
            <a:fillRect/>
          </a:stretch>
        </p:blipFill>
        <p:spPr>
          <a:xfrm>
            <a:off x="2181010" y="4330658"/>
            <a:ext cx="7085415" cy="283143"/>
          </a:xfrm>
          <a:prstGeom prst="rect">
            <a:avLst/>
          </a:prstGeom>
        </p:spPr>
      </p:pic>
    </p:spTree>
    <p:extLst>
      <p:ext uri="{BB962C8B-B14F-4D97-AF65-F5344CB8AC3E}">
        <p14:creationId xmlns:p14="http://schemas.microsoft.com/office/powerpoint/2010/main" val="213847094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0684" y="4340863"/>
            <a:ext cx="11651316"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ELEMENTARY SCHOOL OPTIONS</a:t>
            </a:r>
          </a:p>
        </p:txBody>
      </p:sp>
    </p:spTree>
    <p:extLst>
      <p:ext uri="{BB962C8B-B14F-4D97-AF65-F5344CB8AC3E}">
        <p14:creationId xmlns:p14="http://schemas.microsoft.com/office/powerpoint/2010/main" val="404815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3</a:t>
            </a:r>
          </a:p>
        </p:txBody>
      </p:sp>
      <p:sp>
        <p:nvSpPr>
          <p:cNvPr id="5" name="Title 2">
            <a:extLst>
              <a:ext uri="{FF2B5EF4-FFF2-40B4-BE49-F238E27FC236}">
                <a16:creationId xmlns:a16="http://schemas.microsoft.com/office/drawing/2014/main" id="{FF433AF9-1F67-4265-A4E1-127D22EDBBAE}"/>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Lower construction costs.</a:t>
            </a:r>
          </a:p>
          <a:p>
            <a:pPr marL="457200" lvl="0" indent="-457200">
              <a:buFont typeface="Arial" panose="020B0604020202020204" pitchFamily="34" charset="0"/>
              <a:buChar char="•"/>
            </a:pPr>
            <a:r>
              <a:rPr lang="en-US" sz="3200" dirty="0"/>
              <a:t>Equity and shared resources among grade levels.</a:t>
            </a:r>
          </a:p>
          <a:p>
            <a:pPr marL="457200" lvl="0" indent="-457200">
              <a:buFont typeface="Arial" panose="020B0604020202020204" pitchFamily="34" charset="0"/>
              <a:buChar char="•"/>
            </a:pPr>
            <a:r>
              <a:rPr lang="en-US" sz="3200" dirty="0"/>
              <a:t>Consolidates district to three buildings creating operational savings.</a:t>
            </a:r>
          </a:p>
          <a:p>
            <a:r>
              <a:rPr lang="en-US" sz="3200" dirty="0"/>
              <a:t> </a:t>
            </a:r>
          </a:p>
          <a:p>
            <a:r>
              <a:rPr lang="en-US" sz="3200" u="sng" dirty="0"/>
              <a:t>Cons</a:t>
            </a:r>
          </a:p>
          <a:p>
            <a:pPr marL="457200" lvl="0" indent="-457200">
              <a:buFont typeface="Arial" panose="020B0604020202020204" pitchFamily="34" charset="0"/>
              <a:buChar char="•"/>
            </a:pPr>
            <a:r>
              <a:rPr lang="en-US" sz="3200" dirty="0"/>
              <a:t>Large number of students on a condensed site.</a:t>
            </a:r>
          </a:p>
          <a:p>
            <a:pPr marL="457200" lvl="0" indent="-457200">
              <a:buFont typeface="Arial" panose="020B0604020202020204" pitchFamily="34" charset="0"/>
              <a:buChar char="•"/>
            </a:pPr>
            <a:r>
              <a:rPr lang="en-US" sz="3200" dirty="0"/>
              <a:t>Increase in transportation time for some Elementary students.</a:t>
            </a:r>
          </a:p>
          <a:p>
            <a:pPr marL="457200" lvl="0" indent="-457200">
              <a:buFont typeface="Arial" panose="020B0604020202020204" pitchFamily="34" charset="0"/>
              <a:buChar char="•"/>
            </a:pPr>
            <a:r>
              <a:rPr lang="en-US" sz="3200" dirty="0"/>
              <a:t>Loss of one neighborhood school.</a:t>
            </a:r>
          </a:p>
          <a:p>
            <a:endParaRPr lang="en-US" sz="3200" spc="245" dirty="0"/>
          </a:p>
        </p:txBody>
      </p:sp>
    </p:spTree>
    <p:extLst>
      <p:ext uri="{BB962C8B-B14F-4D97-AF65-F5344CB8AC3E}">
        <p14:creationId xmlns:p14="http://schemas.microsoft.com/office/powerpoint/2010/main" val="279353573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868218"/>
            <a:ext cx="11324836" cy="5289985"/>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Personnel			$290,000</a:t>
            </a:r>
          </a:p>
          <a:p>
            <a:pPr marL="457200" lvl="0" indent="-457200">
              <a:buFont typeface="Arial" panose="020B0604020202020204" pitchFamily="34" charset="0"/>
              <a:buChar char="•"/>
            </a:pPr>
            <a:r>
              <a:rPr lang="en-US" sz="3200" dirty="0"/>
              <a:t>Maintenance &amp; Utilities	</a:t>
            </a:r>
            <a:r>
              <a:rPr lang="en-US" sz="3200" u="sng" dirty="0"/>
              <a:t>$110,000</a:t>
            </a:r>
          </a:p>
          <a:p>
            <a:r>
              <a:rPr lang="en-US" sz="3200" dirty="0"/>
              <a:t> 					$400,000</a:t>
            </a:r>
          </a:p>
          <a:p>
            <a:r>
              <a:rPr lang="en-US" sz="3200" u="sng" dirty="0"/>
              <a:t>Estimated Tax Increase Needed to Support Project with Savings </a:t>
            </a:r>
          </a:p>
          <a:p>
            <a:r>
              <a:rPr lang="en-US" sz="3200" spc="245" dirty="0"/>
              <a:t>Borrowing $15 Million with $300,000 savings and up to $2 Million from Capital</a:t>
            </a:r>
          </a:p>
          <a:p>
            <a:pPr marL="514350" indent="-514350">
              <a:buAutoNum type="arabicPlain" startAt="2022"/>
            </a:pPr>
            <a:r>
              <a:rPr lang="en-US" sz="3200" spc="245" dirty="0"/>
              <a:t>     .07mills</a:t>
            </a:r>
          </a:p>
          <a:p>
            <a:pPr marL="514350" indent="-514350">
              <a:buAutoNum type="arabicPlain" startAt="2022"/>
            </a:pPr>
            <a:r>
              <a:rPr lang="en-US" sz="3200" spc="245" dirty="0"/>
              <a:t>     .07mills</a:t>
            </a:r>
          </a:p>
          <a:p>
            <a:pPr marL="514350" indent="-514350">
              <a:buAutoNum type="arabicPlain" startAt="2022"/>
            </a:pPr>
            <a:r>
              <a:rPr lang="en-US" sz="3200" spc="245" dirty="0"/>
              <a:t>     .07mills</a:t>
            </a:r>
          </a:p>
          <a:p>
            <a:pPr marL="514350" indent="-514350">
              <a:buAutoNum type="arabicPlain" startAt="2022"/>
            </a:pPr>
            <a:r>
              <a:rPr lang="en-US" sz="3200" spc="245" dirty="0"/>
              <a:t>     .07mills</a:t>
            </a:r>
          </a:p>
          <a:p>
            <a:pPr marL="514350" indent="-514350">
              <a:buAutoNum type="arabicPlain" startAt="2022"/>
            </a:pPr>
            <a:r>
              <a:rPr lang="en-US" sz="3200" spc="245" dirty="0"/>
              <a:t>     </a:t>
            </a:r>
            <a:r>
              <a:rPr lang="en-US" sz="3200" u="sng" spc="245" dirty="0"/>
              <a:t>.08mills</a:t>
            </a:r>
          </a:p>
          <a:p>
            <a:r>
              <a:rPr lang="en-US" sz="3200" spc="245" dirty="0"/>
              <a:t>Total     .36mills </a:t>
            </a:r>
            <a:r>
              <a:rPr lang="en-US" sz="2000" spc="245" dirty="0"/>
              <a:t>(This is in addition to any increase needed for operations.)</a:t>
            </a:r>
          </a:p>
          <a:p>
            <a:endParaRPr lang="en-US" sz="3200" spc="245" dirty="0"/>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3</a:t>
            </a:r>
          </a:p>
        </p:txBody>
      </p:sp>
    </p:spTree>
    <p:extLst>
      <p:ext uri="{BB962C8B-B14F-4D97-AF65-F5344CB8AC3E}">
        <p14:creationId xmlns:p14="http://schemas.microsoft.com/office/powerpoint/2010/main" val="35086492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4</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1200329"/>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Close Loyalsock Valley Elementary School</a:t>
            </a:r>
          </a:p>
          <a:p>
            <a:pPr marL="302575" indent="-302575">
              <a:buFont typeface="Arial" panose="020B0604020202020204" pitchFamily="34" charset="0"/>
              <a:buChar char="•"/>
            </a:pPr>
            <a:r>
              <a:rPr lang="en-US" dirty="0">
                <a:solidFill>
                  <a:schemeClr val="bg1">
                    <a:lumMod val="75000"/>
                    <a:lumOff val="25000"/>
                  </a:schemeClr>
                </a:solidFill>
              </a:rPr>
              <a:t>Convert Lyter Elementary School to district wide K-2 Primary School </a:t>
            </a:r>
          </a:p>
          <a:p>
            <a:pPr marL="302575" indent="-302575">
              <a:buFont typeface="Arial" panose="020B0604020202020204" pitchFamily="34" charset="0"/>
              <a:buChar char="•"/>
            </a:pPr>
            <a:r>
              <a:rPr lang="en-US" dirty="0">
                <a:solidFill>
                  <a:schemeClr val="bg1">
                    <a:lumMod val="75000"/>
                    <a:lumOff val="25000"/>
                  </a:schemeClr>
                </a:solidFill>
              </a:rPr>
              <a:t>Comprehensive renovations to Lyter Elementary School</a:t>
            </a:r>
          </a:p>
          <a:p>
            <a:pPr marL="302575" indent="-302575">
              <a:buFont typeface="Arial" panose="020B0604020202020204" pitchFamily="34" charset="0"/>
              <a:buChar char="•"/>
            </a:pPr>
            <a:r>
              <a:rPr lang="en-US" dirty="0">
                <a:solidFill>
                  <a:schemeClr val="bg1">
                    <a:lumMod val="75000"/>
                    <a:lumOff val="25000"/>
                  </a:schemeClr>
                </a:solidFill>
              </a:rPr>
              <a:t>Construct additions to C.E. McCall Middle school for grades 3-4.  </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170327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FF04C6F9-1071-4A9D-BC8B-4F5748128094}"/>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4</a:t>
            </a:r>
          </a:p>
        </p:txBody>
      </p:sp>
      <p:pic>
        <p:nvPicPr>
          <p:cNvPr id="4" name="Picture 3">
            <a:extLst>
              <a:ext uri="{FF2B5EF4-FFF2-40B4-BE49-F238E27FC236}">
                <a16:creationId xmlns:a16="http://schemas.microsoft.com/office/drawing/2014/main" id="{7F4E9320-FB59-4C08-AB97-A5FEC5828DB9}"/>
              </a:ext>
            </a:extLst>
          </p:cNvPr>
          <p:cNvPicPr>
            <a:picLocks noChangeAspect="1"/>
          </p:cNvPicPr>
          <p:nvPr/>
        </p:nvPicPr>
        <p:blipFill>
          <a:blip r:embed="rId2"/>
          <a:stretch>
            <a:fillRect/>
          </a:stretch>
        </p:blipFill>
        <p:spPr>
          <a:xfrm>
            <a:off x="755620" y="766514"/>
            <a:ext cx="10286351" cy="5802238"/>
          </a:xfrm>
          <a:prstGeom prst="rect">
            <a:avLst/>
          </a:prstGeom>
        </p:spPr>
      </p:pic>
    </p:spTree>
    <p:extLst>
      <p:ext uri="{BB962C8B-B14F-4D97-AF65-F5344CB8AC3E}">
        <p14:creationId xmlns:p14="http://schemas.microsoft.com/office/powerpoint/2010/main" val="212441535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F2969-96E8-47AA-8AAD-354DBAA5961C}"/>
              </a:ext>
            </a:extLst>
          </p:cNvPr>
          <p:cNvSpPr txBox="1">
            <a:spLocks/>
          </p:cNvSpPr>
          <p:nvPr/>
        </p:nvSpPr>
        <p:spPr>
          <a:xfrm>
            <a:off x="0"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4</a:t>
            </a:r>
          </a:p>
        </p:txBody>
      </p:sp>
      <p:sp>
        <p:nvSpPr>
          <p:cNvPr id="4" name="Title 2">
            <a:extLst>
              <a:ext uri="{FF2B5EF4-FFF2-40B4-BE49-F238E27FC236}">
                <a16:creationId xmlns:a16="http://schemas.microsoft.com/office/drawing/2014/main" id="{DD966BD3-E28B-4DBD-BE09-ED6DE4D86921}"/>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C.E. </a:t>
            </a:r>
            <a:r>
              <a:rPr lang="en-US" sz="2400" spc="245" dirty="0" err="1">
                <a:solidFill>
                  <a:schemeClr val="bg1">
                    <a:lumMod val="50000"/>
                    <a:lumOff val="50000"/>
                  </a:schemeClr>
                </a:solidFill>
              </a:rPr>
              <a:t>McCALL</a:t>
            </a:r>
            <a:r>
              <a:rPr lang="en-US" sz="2400" spc="245" dirty="0">
                <a:solidFill>
                  <a:schemeClr val="bg1">
                    <a:lumMod val="50000"/>
                    <a:lumOff val="50000"/>
                  </a:schemeClr>
                </a:solidFill>
              </a:rPr>
              <a:t> FLOOR PLAN</a:t>
            </a:r>
          </a:p>
        </p:txBody>
      </p:sp>
      <p:pic>
        <p:nvPicPr>
          <p:cNvPr id="5" name="Picture 4">
            <a:extLst>
              <a:ext uri="{FF2B5EF4-FFF2-40B4-BE49-F238E27FC236}">
                <a16:creationId xmlns:a16="http://schemas.microsoft.com/office/drawing/2014/main" id="{D689F861-A87A-420B-B127-3B4AFF06CD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88335" y="490357"/>
            <a:ext cx="10615329" cy="6367643"/>
          </a:xfrm>
          <a:prstGeom prst="rect">
            <a:avLst/>
          </a:prstGeom>
        </p:spPr>
      </p:pic>
    </p:spTree>
    <p:extLst>
      <p:ext uri="{BB962C8B-B14F-4D97-AF65-F5344CB8AC3E}">
        <p14:creationId xmlns:p14="http://schemas.microsoft.com/office/powerpoint/2010/main" val="33173137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8188D048-E0CA-443D-8F6D-5FF4D77F1F46}"/>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4</a:t>
            </a:r>
          </a:p>
        </p:txBody>
      </p:sp>
      <p:pic>
        <p:nvPicPr>
          <p:cNvPr id="4" name="Picture 3">
            <a:extLst>
              <a:ext uri="{FF2B5EF4-FFF2-40B4-BE49-F238E27FC236}">
                <a16:creationId xmlns:a16="http://schemas.microsoft.com/office/drawing/2014/main" id="{F8DE08C4-6495-4ABB-955C-94A46120579F}"/>
              </a:ext>
            </a:extLst>
          </p:cNvPr>
          <p:cNvPicPr>
            <a:picLocks noChangeAspect="1"/>
          </p:cNvPicPr>
          <p:nvPr/>
        </p:nvPicPr>
        <p:blipFill>
          <a:blip r:embed="rId2"/>
          <a:stretch>
            <a:fillRect/>
          </a:stretch>
        </p:blipFill>
        <p:spPr>
          <a:xfrm>
            <a:off x="2058026" y="871426"/>
            <a:ext cx="7245722" cy="2530407"/>
          </a:xfrm>
          <a:prstGeom prst="rect">
            <a:avLst/>
          </a:prstGeom>
        </p:spPr>
      </p:pic>
      <p:pic>
        <p:nvPicPr>
          <p:cNvPr id="5" name="Picture 4">
            <a:extLst>
              <a:ext uri="{FF2B5EF4-FFF2-40B4-BE49-F238E27FC236}">
                <a16:creationId xmlns:a16="http://schemas.microsoft.com/office/drawing/2014/main" id="{3E4AD518-B547-45BA-84AA-CF7F14744C67}"/>
              </a:ext>
            </a:extLst>
          </p:cNvPr>
          <p:cNvPicPr>
            <a:picLocks noChangeAspect="1"/>
          </p:cNvPicPr>
          <p:nvPr/>
        </p:nvPicPr>
        <p:blipFill>
          <a:blip r:embed="rId3"/>
          <a:stretch>
            <a:fillRect/>
          </a:stretch>
        </p:blipFill>
        <p:spPr>
          <a:xfrm>
            <a:off x="2058026" y="3476547"/>
            <a:ext cx="7245722" cy="2530407"/>
          </a:xfrm>
          <a:prstGeom prst="rect">
            <a:avLst/>
          </a:prstGeom>
        </p:spPr>
      </p:pic>
      <p:pic>
        <p:nvPicPr>
          <p:cNvPr id="6" name="Picture 5">
            <a:extLst>
              <a:ext uri="{FF2B5EF4-FFF2-40B4-BE49-F238E27FC236}">
                <a16:creationId xmlns:a16="http://schemas.microsoft.com/office/drawing/2014/main" id="{F5D1E7C5-FD88-4903-B6C1-85231B26080A}"/>
              </a:ext>
            </a:extLst>
          </p:cNvPr>
          <p:cNvPicPr>
            <a:picLocks noChangeAspect="1"/>
          </p:cNvPicPr>
          <p:nvPr/>
        </p:nvPicPr>
        <p:blipFill>
          <a:blip r:embed="rId4"/>
          <a:stretch>
            <a:fillRect/>
          </a:stretch>
        </p:blipFill>
        <p:spPr>
          <a:xfrm>
            <a:off x="2058026" y="6156381"/>
            <a:ext cx="7245720" cy="289549"/>
          </a:xfrm>
          <a:prstGeom prst="rect">
            <a:avLst/>
          </a:prstGeom>
        </p:spPr>
      </p:pic>
    </p:spTree>
    <p:extLst>
      <p:ext uri="{BB962C8B-B14F-4D97-AF65-F5344CB8AC3E}">
        <p14:creationId xmlns:p14="http://schemas.microsoft.com/office/powerpoint/2010/main" val="13666843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4</a:t>
            </a:r>
          </a:p>
        </p:txBody>
      </p:sp>
      <p:sp>
        <p:nvSpPr>
          <p:cNvPr id="5" name="Title 2">
            <a:extLst>
              <a:ext uri="{FF2B5EF4-FFF2-40B4-BE49-F238E27FC236}">
                <a16:creationId xmlns:a16="http://schemas.microsoft.com/office/drawing/2014/main" id="{0933A728-030F-4135-B6D0-F99721EA6E6C}"/>
              </a:ext>
            </a:extLst>
          </p:cNvPr>
          <p:cNvSpPr txBox="1">
            <a:spLocks/>
          </p:cNvSpPr>
          <p:nvPr/>
        </p:nvSpPr>
        <p:spPr>
          <a:xfrm>
            <a:off x="433582" y="925821"/>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Grade groupings align with educational program and goals. </a:t>
            </a:r>
          </a:p>
          <a:p>
            <a:pPr marL="457200" lvl="0" indent="-457200">
              <a:buFont typeface="Arial" panose="020B0604020202020204" pitchFamily="34" charset="0"/>
              <a:buChar char="•"/>
            </a:pPr>
            <a:r>
              <a:rPr lang="en-US" sz="3200" dirty="0"/>
              <a:t>Incorporates 5</a:t>
            </a:r>
            <a:r>
              <a:rPr lang="en-US" sz="3200" baseline="30000" dirty="0"/>
              <a:t>th</a:t>
            </a:r>
            <a:r>
              <a:rPr lang="en-US" sz="3200" dirty="0"/>
              <a:t> grade into an appropriate Elementary grade grouping.</a:t>
            </a:r>
          </a:p>
          <a:p>
            <a:pPr marL="457200" lvl="0" indent="-457200">
              <a:buFont typeface="Arial" panose="020B0604020202020204" pitchFamily="34" charset="0"/>
              <a:buChar char="•"/>
            </a:pPr>
            <a:r>
              <a:rPr lang="en-US" sz="3200" dirty="0"/>
              <a:t>Equity and shared resources among grade levels.</a:t>
            </a:r>
          </a:p>
          <a:p>
            <a:pPr marL="457200" lvl="0" indent="-457200">
              <a:buFont typeface="Arial" panose="020B0604020202020204" pitchFamily="34" charset="0"/>
              <a:buChar char="•"/>
            </a:pPr>
            <a:r>
              <a:rPr lang="en-US" sz="3200" dirty="0"/>
              <a:t>Consolidates district to three buildings creating operational savings.</a:t>
            </a:r>
          </a:p>
          <a:p>
            <a:endParaRPr lang="en-US" sz="3200" u="sng" dirty="0"/>
          </a:p>
          <a:p>
            <a:r>
              <a:rPr lang="en-US" sz="3200" u="sng" dirty="0"/>
              <a:t>Cons</a:t>
            </a:r>
          </a:p>
          <a:p>
            <a:pPr marL="457200" lvl="0" indent="-457200">
              <a:buFont typeface="Arial" panose="020B0604020202020204" pitchFamily="34" charset="0"/>
              <a:buChar char="•"/>
            </a:pPr>
            <a:r>
              <a:rPr lang="en-US" sz="3200" dirty="0"/>
              <a:t>3</a:t>
            </a:r>
            <a:r>
              <a:rPr lang="en-US" sz="3200" baseline="30000" dirty="0"/>
              <a:t>rd</a:t>
            </a:r>
            <a:r>
              <a:rPr lang="en-US" sz="3200" dirty="0"/>
              <a:t> and 4</a:t>
            </a:r>
            <a:r>
              <a:rPr lang="en-US" sz="3200" baseline="30000" dirty="0"/>
              <a:t>th</a:t>
            </a:r>
            <a:r>
              <a:rPr lang="en-US" sz="3200" dirty="0"/>
              <a:t> grades located at Middle School.</a:t>
            </a:r>
          </a:p>
          <a:p>
            <a:pPr marL="457200" lvl="0" indent="-457200">
              <a:buFont typeface="Arial" panose="020B0604020202020204" pitchFamily="34" charset="0"/>
              <a:buChar char="•"/>
            </a:pPr>
            <a:r>
              <a:rPr lang="en-US" sz="3200" dirty="0"/>
              <a:t>Increase in transportation time for some Elementary students.</a:t>
            </a:r>
          </a:p>
          <a:p>
            <a:pPr marL="457200" lvl="0" indent="-457200">
              <a:buFont typeface="Arial" panose="020B0604020202020204" pitchFamily="34" charset="0"/>
              <a:buChar char="•"/>
            </a:pPr>
            <a:r>
              <a:rPr lang="en-US" sz="3200" dirty="0"/>
              <a:t>Loss of one neighborhood school.</a:t>
            </a:r>
          </a:p>
          <a:p>
            <a:endParaRPr lang="en-US" sz="3200" spc="245" dirty="0"/>
          </a:p>
        </p:txBody>
      </p:sp>
    </p:spTree>
    <p:extLst>
      <p:ext uri="{BB962C8B-B14F-4D97-AF65-F5344CB8AC3E}">
        <p14:creationId xmlns:p14="http://schemas.microsoft.com/office/powerpoint/2010/main" val="42389854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868218"/>
            <a:ext cx="11324836" cy="5289985"/>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Personnel			$240,000</a:t>
            </a:r>
          </a:p>
          <a:p>
            <a:pPr marL="457200" lvl="0" indent="-457200">
              <a:buFont typeface="Arial" panose="020B0604020202020204" pitchFamily="34" charset="0"/>
              <a:buChar char="•"/>
            </a:pPr>
            <a:r>
              <a:rPr lang="en-US" sz="3200" dirty="0"/>
              <a:t>Maintenance &amp; Utilities	</a:t>
            </a:r>
            <a:r>
              <a:rPr lang="en-US" sz="3200" u="sng" dirty="0"/>
              <a:t>$110,000</a:t>
            </a:r>
          </a:p>
          <a:p>
            <a:r>
              <a:rPr lang="en-US" sz="3200" dirty="0"/>
              <a:t> 					$350,000</a:t>
            </a:r>
          </a:p>
          <a:p>
            <a:r>
              <a:rPr lang="en-US" sz="3200" u="sng" dirty="0"/>
              <a:t>Estimated Tax Increase Needed to Support Project with Savings </a:t>
            </a:r>
          </a:p>
          <a:p>
            <a:r>
              <a:rPr lang="en-US" sz="3200" spc="245" dirty="0"/>
              <a:t>Borrowing $20 Million with $200,000 savings and up to $4.2 Million from Capital</a:t>
            </a:r>
          </a:p>
          <a:p>
            <a:pPr marL="514350" indent="-514350">
              <a:buAutoNum type="arabicPlain" startAt="2022"/>
            </a:pPr>
            <a:r>
              <a:rPr lang="en-US" sz="3200" spc="245" dirty="0"/>
              <a:t>     .14mills</a:t>
            </a:r>
          </a:p>
          <a:p>
            <a:pPr marL="514350" indent="-514350">
              <a:buAutoNum type="arabicPlain" startAt="2022"/>
            </a:pPr>
            <a:r>
              <a:rPr lang="en-US" sz="3200" spc="245" dirty="0"/>
              <a:t>     .14mills</a:t>
            </a:r>
          </a:p>
          <a:p>
            <a:pPr marL="514350" indent="-514350">
              <a:buAutoNum type="arabicPlain" startAt="2022"/>
            </a:pPr>
            <a:r>
              <a:rPr lang="en-US" sz="3200" spc="245" dirty="0"/>
              <a:t>     .15mills</a:t>
            </a:r>
          </a:p>
          <a:p>
            <a:pPr marL="514350" indent="-514350">
              <a:buAutoNum type="arabicPlain" startAt="2022"/>
            </a:pPr>
            <a:r>
              <a:rPr lang="en-US" sz="3200" spc="245" dirty="0"/>
              <a:t>     .15mills</a:t>
            </a:r>
          </a:p>
          <a:p>
            <a:pPr marL="514350" indent="-514350">
              <a:buAutoNum type="arabicPlain" startAt="2022"/>
            </a:pPr>
            <a:r>
              <a:rPr lang="en-US" sz="3200" spc="245" dirty="0"/>
              <a:t>     </a:t>
            </a:r>
            <a:r>
              <a:rPr lang="en-US" sz="3200" u="sng" spc="245" dirty="0"/>
              <a:t>.15mills</a:t>
            </a:r>
          </a:p>
          <a:p>
            <a:r>
              <a:rPr lang="en-US" sz="3200" spc="245" dirty="0"/>
              <a:t>Total     .73mills </a:t>
            </a:r>
            <a:r>
              <a:rPr lang="en-US" sz="2000" spc="245" dirty="0"/>
              <a:t>(This is in addition to any increase needed for operations.)</a:t>
            </a:r>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71306" y="2512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4</a:t>
            </a:r>
          </a:p>
        </p:txBody>
      </p:sp>
    </p:spTree>
    <p:extLst>
      <p:ext uri="{BB962C8B-B14F-4D97-AF65-F5344CB8AC3E}">
        <p14:creationId xmlns:p14="http://schemas.microsoft.com/office/powerpoint/2010/main" val="345971238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5</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1200329"/>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Close Lyter Elementary School</a:t>
            </a:r>
          </a:p>
          <a:p>
            <a:pPr marL="302575" indent="-302575">
              <a:buFont typeface="Arial" panose="020B0604020202020204" pitchFamily="34" charset="0"/>
              <a:buChar char="•"/>
            </a:pPr>
            <a:r>
              <a:rPr lang="en-US" dirty="0">
                <a:solidFill>
                  <a:schemeClr val="bg1">
                    <a:lumMod val="75000"/>
                    <a:lumOff val="25000"/>
                  </a:schemeClr>
                </a:solidFill>
              </a:rPr>
              <a:t>Convert Loyalsock Valley Elementary School to district wide K-2 Primary School </a:t>
            </a:r>
          </a:p>
          <a:p>
            <a:pPr marL="302575" indent="-302575">
              <a:buFont typeface="Arial" panose="020B0604020202020204" pitchFamily="34" charset="0"/>
              <a:buChar char="•"/>
            </a:pPr>
            <a:r>
              <a:rPr lang="en-US" dirty="0">
                <a:solidFill>
                  <a:schemeClr val="bg1">
                    <a:lumMod val="75000"/>
                    <a:lumOff val="25000"/>
                  </a:schemeClr>
                </a:solidFill>
              </a:rPr>
              <a:t>Comprehensive renovations and major additions to Loyalsock Elementary School</a:t>
            </a:r>
          </a:p>
          <a:p>
            <a:pPr marL="302575" indent="-302575">
              <a:buFont typeface="Arial" panose="020B0604020202020204" pitchFamily="34" charset="0"/>
              <a:buChar char="•"/>
            </a:pPr>
            <a:r>
              <a:rPr lang="en-US" dirty="0">
                <a:solidFill>
                  <a:schemeClr val="bg1">
                    <a:lumMod val="75000"/>
                    <a:lumOff val="25000"/>
                  </a:schemeClr>
                </a:solidFill>
              </a:rPr>
              <a:t>Construct additions to C.E. McCall Middle school for grades 3-4. </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38823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977261E3-9944-4940-9294-AAD3B2BF4B09}"/>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pic>
        <p:nvPicPr>
          <p:cNvPr id="4" name="Picture 3">
            <a:extLst>
              <a:ext uri="{FF2B5EF4-FFF2-40B4-BE49-F238E27FC236}">
                <a16:creationId xmlns:a16="http://schemas.microsoft.com/office/drawing/2014/main" id="{33034EC1-DF5A-4721-A968-84E520292496}"/>
              </a:ext>
            </a:extLst>
          </p:cNvPr>
          <p:cNvPicPr>
            <a:picLocks noChangeAspect="1"/>
          </p:cNvPicPr>
          <p:nvPr/>
        </p:nvPicPr>
        <p:blipFill>
          <a:blip r:embed="rId2"/>
          <a:stretch>
            <a:fillRect/>
          </a:stretch>
        </p:blipFill>
        <p:spPr>
          <a:xfrm>
            <a:off x="1076050" y="790221"/>
            <a:ext cx="9812775" cy="5780616"/>
          </a:xfrm>
          <a:prstGeom prst="rect">
            <a:avLst/>
          </a:prstGeom>
        </p:spPr>
      </p:pic>
    </p:spTree>
    <p:extLst>
      <p:ext uri="{BB962C8B-B14F-4D97-AF65-F5344CB8AC3E}">
        <p14:creationId xmlns:p14="http://schemas.microsoft.com/office/powerpoint/2010/main" val="22895642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5233" y="85844"/>
            <a:ext cx="9342346" cy="588226"/>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600" spc="265" dirty="0"/>
              <a:t>OPTIONS 1 &amp; 2</a:t>
            </a:r>
          </a:p>
        </p:txBody>
      </p:sp>
      <p:sp>
        <p:nvSpPr>
          <p:cNvPr id="4" name="Rectangle 3">
            <a:extLst>
              <a:ext uri="{FF2B5EF4-FFF2-40B4-BE49-F238E27FC236}">
                <a16:creationId xmlns:a16="http://schemas.microsoft.com/office/drawing/2014/main" id="{CCF0CAC8-76BF-4574-B98A-18F559821985}"/>
              </a:ext>
            </a:extLst>
          </p:cNvPr>
          <p:cNvSpPr/>
          <p:nvPr/>
        </p:nvSpPr>
        <p:spPr>
          <a:xfrm>
            <a:off x="769301" y="496623"/>
            <a:ext cx="9342346" cy="1323439"/>
          </a:xfrm>
          <a:prstGeom prst="rect">
            <a:avLst/>
          </a:prstGeom>
        </p:spPr>
        <p:txBody>
          <a:bodyPr wrap="square">
            <a:spAutoFit/>
          </a:bodyPr>
          <a:lstStyle/>
          <a:p>
            <a:pPr marL="302575" indent="-302575">
              <a:buFont typeface="Arial" panose="020B0604020202020204" pitchFamily="34" charset="0"/>
              <a:buChar char="•"/>
            </a:pPr>
            <a:r>
              <a:rPr lang="en-US" sz="2000" dirty="0">
                <a:solidFill>
                  <a:schemeClr val="bg1">
                    <a:lumMod val="50000"/>
                    <a:lumOff val="50000"/>
                  </a:schemeClr>
                </a:solidFill>
              </a:rPr>
              <a:t>Maintains existing Elementary school buildings and grade configuration</a:t>
            </a:r>
          </a:p>
          <a:p>
            <a:pPr marL="302575" indent="-302575">
              <a:buFont typeface="Arial" panose="020B0604020202020204" pitchFamily="34" charset="0"/>
              <a:buChar char="•"/>
            </a:pPr>
            <a:r>
              <a:rPr lang="en-US" sz="2000" dirty="0">
                <a:solidFill>
                  <a:schemeClr val="bg1">
                    <a:lumMod val="50000"/>
                    <a:lumOff val="50000"/>
                  </a:schemeClr>
                </a:solidFill>
              </a:rPr>
              <a:t>Renovations/Additions to Loyalsock Valley ES</a:t>
            </a:r>
          </a:p>
          <a:p>
            <a:pPr marL="302575" indent="-302575">
              <a:buFont typeface="Arial" panose="020B0604020202020204" pitchFamily="34" charset="0"/>
              <a:buChar char="•"/>
            </a:pPr>
            <a:r>
              <a:rPr lang="en-US" sz="2000" dirty="0">
                <a:solidFill>
                  <a:schemeClr val="bg1">
                    <a:lumMod val="50000"/>
                    <a:lumOff val="50000"/>
                  </a:schemeClr>
                </a:solidFill>
              </a:rPr>
              <a:t>Renovations to Lyter ES</a:t>
            </a:r>
          </a:p>
          <a:p>
            <a:endParaRPr lang="en-US" sz="2000" dirty="0">
              <a:solidFill>
                <a:schemeClr val="bg1">
                  <a:lumMod val="50000"/>
                  <a:lumOff val="50000"/>
                </a:schemeClr>
              </a:solidFill>
            </a:endParaRPr>
          </a:p>
        </p:txBody>
      </p:sp>
      <p:sp>
        <p:nvSpPr>
          <p:cNvPr id="6" name="Title 1">
            <a:extLst>
              <a:ext uri="{FF2B5EF4-FFF2-40B4-BE49-F238E27FC236}">
                <a16:creationId xmlns:a16="http://schemas.microsoft.com/office/drawing/2014/main" id="{E0B38108-8AC7-402F-94A2-B82ED64BB119}"/>
              </a:ext>
            </a:extLst>
          </p:cNvPr>
          <p:cNvSpPr txBox="1">
            <a:spLocks/>
          </p:cNvSpPr>
          <p:nvPr/>
        </p:nvSpPr>
        <p:spPr>
          <a:xfrm>
            <a:off x="345233" y="1460774"/>
            <a:ext cx="9342346" cy="588226"/>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600" spc="265" dirty="0"/>
              <a:t>OPTION 3</a:t>
            </a:r>
          </a:p>
        </p:txBody>
      </p:sp>
      <p:sp>
        <p:nvSpPr>
          <p:cNvPr id="7" name="Rectangle 6">
            <a:extLst>
              <a:ext uri="{FF2B5EF4-FFF2-40B4-BE49-F238E27FC236}">
                <a16:creationId xmlns:a16="http://schemas.microsoft.com/office/drawing/2014/main" id="{281DFAC4-25C5-48F1-BC0F-4424A0386F78}"/>
              </a:ext>
            </a:extLst>
          </p:cNvPr>
          <p:cNvSpPr/>
          <p:nvPr/>
        </p:nvSpPr>
        <p:spPr>
          <a:xfrm>
            <a:off x="769301" y="1914655"/>
            <a:ext cx="9342346" cy="1323439"/>
          </a:xfrm>
          <a:prstGeom prst="rect">
            <a:avLst/>
          </a:prstGeom>
        </p:spPr>
        <p:txBody>
          <a:bodyPr wrap="square">
            <a:spAutoFit/>
          </a:bodyPr>
          <a:lstStyle/>
          <a:p>
            <a:pPr marL="302575" indent="-302575">
              <a:buFont typeface="Arial" panose="020B0604020202020204" pitchFamily="34" charset="0"/>
              <a:buChar char="•"/>
            </a:pPr>
            <a:r>
              <a:rPr lang="en-US" sz="2000" dirty="0">
                <a:solidFill>
                  <a:schemeClr val="bg1">
                    <a:lumMod val="50000"/>
                    <a:lumOff val="50000"/>
                  </a:schemeClr>
                </a:solidFill>
              </a:rPr>
              <a:t>Maintains existing Elementary grade configuration</a:t>
            </a:r>
          </a:p>
          <a:p>
            <a:pPr marL="302575" indent="-302575">
              <a:buFont typeface="Arial" panose="020B0604020202020204" pitchFamily="34" charset="0"/>
              <a:buChar char="•"/>
            </a:pPr>
            <a:r>
              <a:rPr lang="en-US" sz="2000" dirty="0">
                <a:solidFill>
                  <a:schemeClr val="bg1">
                    <a:lumMod val="50000"/>
                    <a:lumOff val="50000"/>
                  </a:schemeClr>
                </a:solidFill>
              </a:rPr>
              <a:t>Consolidate grades K-4 to Lyter with additions and renovations</a:t>
            </a:r>
          </a:p>
          <a:p>
            <a:pPr marL="302575" indent="-302575">
              <a:buFont typeface="Arial" panose="020B0604020202020204" pitchFamily="34" charset="0"/>
              <a:buChar char="•"/>
            </a:pPr>
            <a:r>
              <a:rPr lang="en-US" sz="2000" dirty="0">
                <a:solidFill>
                  <a:schemeClr val="bg1">
                    <a:lumMod val="50000"/>
                    <a:lumOff val="50000"/>
                  </a:schemeClr>
                </a:solidFill>
              </a:rPr>
              <a:t>Close Loyalsock Valley ES</a:t>
            </a:r>
          </a:p>
          <a:p>
            <a:endParaRPr lang="en-US" sz="2000" dirty="0">
              <a:solidFill>
                <a:schemeClr val="bg1">
                  <a:lumMod val="50000"/>
                  <a:lumOff val="50000"/>
                </a:schemeClr>
              </a:solidFill>
            </a:endParaRPr>
          </a:p>
        </p:txBody>
      </p:sp>
      <p:sp>
        <p:nvSpPr>
          <p:cNvPr id="8" name="Title 1">
            <a:extLst>
              <a:ext uri="{FF2B5EF4-FFF2-40B4-BE49-F238E27FC236}">
                <a16:creationId xmlns:a16="http://schemas.microsoft.com/office/drawing/2014/main" id="{D52F5256-ECE4-4F62-A4EC-32331374B67A}"/>
              </a:ext>
            </a:extLst>
          </p:cNvPr>
          <p:cNvSpPr txBox="1">
            <a:spLocks/>
          </p:cNvSpPr>
          <p:nvPr/>
        </p:nvSpPr>
        <p:spPr>
          <a:xfrm>
            <a:off x="345233" y="2888868"/>
            <a:ext cx="9342346" cy="588226"/>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600" spc="265" dirty="0"/>
              <a:t>OPTIONS 4 &amp; 5</a:t>
            </a:r>
          </a:p>
        </p:txBody>
      </p:sp>
      <p:sp>
        <p:nvSpPr>
          <p:cNvPr id="9" name="Rectangle 8">
            <a:extLst>
              <a:ext uri="{FF2B5EF4-FFF2-40B4-BE49-F238E27FC236}">
                <a16:creationId xmlns:a16="http://schemas.microsoft.com/office/drawing/2014/main" id="{47E3A4D3-0FF0-4B34-A7F6-27A77467BBF0}"/>
              </a:ext>
            </a:extLst>
          </p:cNvPr>
          <p:cNvSpPr/>
          <p:nvPr/>
        </p:nvSpPr>
        <p:spPr>
          <a:xfrm>
            <a:off x="769301" y="3315315"/>
            <a:ext cx="9949189" cy="1323439"/>
          </a:xfrm>
          <a:prstGeom prst="rect">
            <a:avLst/>
          </a:prstGeom>
        </p:spPr>
        <p:txBody>
          <a:bodyPr wrap="square">
            <a:spAutoFit/>
          </a:bodyPr>
          <a:lstStyle/>
          <a:p>
            <a:pPr marL="302575" indent="-302575">
              <a:buFont typeface="Arial" panose="020B0604020202020204" pitchFamily="34" charset="0"/>
              <a:buChar char="•"/>
            </a:pPr>
            <a:r>
              <a:rPr lang="en-US" sz="2000" dirty="0">
                <a:solidFill>
                  <a:schemeClr val="bg1">
                    <a:lumMod val="50000"/>
                    <a:lumOff val="50000"/>
                  </a:schemeClr>
                </a:solidFill>
              </a:rPr>
              <a:t>Creates grades 3-5 Intermediate School at C.E. McCall Middle School with additions</a:t>
            </a:r>
          </a:p>
          <a:p>
            <a:pPr marL="302575" indent="-302575">
              <a:buFont typeface="Arial" panose="020B0604020202020204" pitchFamily="34" charset="0"/>
              <a:buChar char="•"/>
            </a:pPr>
            <a:r>
              <a:rPr lang="en-US" sz="2000" dirty="0">
                <a:solidFill>
                  <a:schemeClr val="bg1">
                    <a:lumMod val="50000"/>
                    <a:lumOff val="50000"/>
                  </a:schemeClr>
                </a:solidFill>
              </a:rPr>
              <a:t>Creates grades K-2 Primary School at either Lyter or Loyalsock Valley ES </a:t>
            </a:r>
          </a:p>
          <a:p>
            <a:pPr marL="302575" indent="-302575">
              <a:buFont typeface="Arial" panose="020B0604020202020204" pitchFamily="34" charset="0"/>
              <a:buChar char="•"/>
            </a:pPr>
            <a:r>
              <a:rPr lang="en-US" sz="2000" dirty="0">
                <a:solidFill>
                  <a:schemeClr val="bg1">
                    <a:lumMod val="50000"/>
                    <a:lumOff val="50000"/>
                  </a:schemeClr>
                </a:solidFill>
              </a:rPr>
              <a:t>Renovations to K-2 school and additions in Loyalsock Valley option</a:t>
            </a:r>
          </a:p>
          <a:p>
            <a:endParaRPr lang="en-US" sz="2000" dirty="0">
              <a:solidFill>
                <a:schemeClr val="bg1">
                  <a:lumMod val="50000"/>
                  <a:lumOff val="50000"/>
                </a:schemeClr>
              </a:solidFill>
            </a:endParaRPr>
          </a:p>
        </p:txBody>
      </p:sp>
      <p:sp>
        <p:nvSpPr>
          <p:cNvPr id="10" name="Title 1">
            <a:extLst>
              <a:ext uri="{FF2B5EF4-FFF2-40B4-BE49-F238E27FC236}">
                <a16:creationId xmlns:a16="http://schemas.microsoft.com/office/drawing/2014/main" id="{346FB6E7-321F-4E35-A414-0AA09652F13C}"/>
              </a:ext>
            </a:extLst>
          </p:cNvPr>
          <p:cNvSpPr txBox="1">
            <a:spLocks/>
          </p:cNvSpPr>
          <p:nvPr/>
        </p:nvSpPr>
        <p:spPr>
          <a:xfrm>
            <a:off x="345233" y="4367520"/>
            <a:ext cx="9342346" cy="588226"/>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600" spc="265" dirty="0"/>
              <a:t>OPTION 6</a:t>
            </a:r>
          </a:p>
        </p:txBody>
      </p:sp>
      <p:sp>
        <p:nvSpPr>
          <p:cNvPr id="11" name="Rectangle 10">
            <a:extLst>
              <a:ext uri="{FF2B5EF4-FFF2-40B4-BE49-F238E27FC236}">
                <a16:creationId xmlns:a16="http://schemas.microsoft.com/office/drawing/2014/main" id="{283961FB-DA3E-45BE-8C2B-B090911FD366}"/>
              </a:ext>
            </a:extLst>
          </p:cNvPr>
          <p:cNvSpPr/>
          <p:nvPr/>
        </p:nvSpPr>
        <p:spPr>
          <a:xfrm>
            <a:off x="769301" y="4866765"/>
            <a:ext cx="11600708" cy="1015663"/>
          </a:xfrm>
          <a:prstGeom prst="rect">
            <a:avLst/>
          </a:prstGeom>
        </p:spPr>
        <p:txBody>
          <a:bodyPr wrap="square">
            <a:spAutoFit/>
          </a:bodyPr>
          <a:lstStyle/>
          <a:p>
            <a:pPr marL="302575" indent="-302575">
              <a:buFont typeface="Arial" panose="020B0604020202020204" pitchFamily="34" charset="0"/>
              <a:buChar char="•"/>
            </a:pPr>
            <a:r>
              <a:rPr lang="en-US" sz="2000" dirty="0">
                <a:solidFill>
                  <a:schemeClr val="bg1">
                    <a:lumMod val="50000"/>
                    <a:lumOff val="50000"/>
                  </a:schemeClr>
                </a:solidFill>
              </a:rPr>
              <a:t>Convert Lyter ES to centralized grades K-2 Primary school with renovations</a:t>
            </a:r>
          </a:p>
          <a:p>
            <a:pPr marL="302575" indent="-302575">
              <a:buFont typeface="Arial" panose="020B0604020202020204" pitchFamily="34" charset="0"/>
              <a:buChar char="•"/>
            </a:pPr>
            <a:r>
              <a:rPr lang="en-US" sz="2000" dirty="0">
                <a:solidFill>
                  <a:schemeClr val="bg1">
                    <a:lumMod val="50000"/>
                    <a:lumOff val="50000"/>
                  </a:schemeClr>
                </a:solidFill>
              </a:rPr>
              <a:t>Convert Loyalsock Valley ES to centralized 3-4 Intermediate school with renovations &amp; additions</a:t>
            </a:r>
          </a:p>
          <a:p>
            <a:endParaRPr lang="en-US" sz="2000" dirty="0">
              <a:solidFill>
                <a:schemeClr val="bg1">
                  <a:lumMod val="50000"/>
                  <a:lumOff val="50000"/>
                </a:schemeClr>
              </a:solidFill>
            </a:endParaRPr>
          </a:p>
        </p:txBody>
      </p:sp>
      <p:sp>
        <p:nvSpPr>
          <p:cNvPr id="12" name="Title 1">
            <a:extLst>
              <a:ext uri="{FF2B5EF4-FFF2-40B4-BE49-F238E27FC236}">
                <a16:creationId xmlns:a16="http://schemas.microsoft.com/office/drawing/2014/main" id="{46B7010D-556D-45B1-BC4A-4F8AA099F014}"/>
              </a:ext>
            </a:extLst>
          </p:cNvPr>
          <p:cNvSpPr txBox="1">
            <a:spLocks/>
          </p:cNvSpPr>
          <p:nvPr/>
        </p:nvSpPr>
        <p:spPr>
          <a:xfrm>
            <a:off x="345233" y="5633157"/>
            <a:ext cx="9342346" cy="588226"/>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en-US" sz="3600" spc="265" dirty="0"/>
              <a:t>OPTION 7</a:t>
            </a:r>
          </a:p>
        </p:txBody>
      </p:sp>
      <p:sp>
        <p:nvSpPr>
          <p:cNvPr id="13" name="Rectangle 12">
            <a:extLst>
              <a:ext uri="{FF2B5EF4-FFF2-40B4-BE49-F238E27FC236}">
                <a16:creationId xmlns:a16="http://schemas.microsoft.com/office/drawing/2014/main" id="{0D14C44D-B8B9-4598-AE73-6C104AB48552}"/>
              </a:ext>
            </a:extLst>
          </p:cNvPr>
          <p:cNvSpPr/>
          <p:nvPr/>
        </p:nvSpPr>
        <p:spPr>
          <a:xfrm>
            <a:off x="769301" y="6096146"/>
            <a:ext cx="11600708" cy="1015663"/>
          </a:xfrm>
          <a:prstGeom prst="rect">
            <a:avLst/>
          </a:prstGeom>
        </p:spPr>
        <p:txBody>
          <a:bodyPr wrap="square">
            <a:spAutoFit/>
          </a:bodyPr>
          <a:lstStyle/>
          <a:p>
            <a:pPr marL="302575" indent="-302575">
              <a:buFont typeface="Arial" panose="020B0604020202020204" pitchFamily="34" charset="0"/>
              <a:buChar char="•"/>
            </a:pPr>
            <a:r>
              <a:rPr lang="en-US" sz="2000" dirty="0">
                <a:solidFill>
                  <a:schemeClr val="bg1">
                    <a:lumMod val="50000"/>
                    <a:lumOff val="50000"/>
                  </a:schemeClr>
                </a:solidFill>
              </a:rPr>
              <a:t>Construct new Centralized grades K-4 Elementary School on C.E. McCall Middle School site</a:t>
            </a:r>
          </a:p>
          <a:p>
            <a:pPr marL="302575" indent="-302575">
              <a:buFont typeface="Arial" panose="020B0604020202020204" pitchFamily="34" charset="0"/>
              <a:buChar char="•"/>
            </a:pPr>
            <a:r>
              <a:rPr lang="en-US" sz="2000" dirty="0">
                <a:solidFill>
                  <a:schemeClr val="bg1">
                    <a:lumMod val="50000"/>
                    <a:lumOff val="50000"/>
                  </a:schemeClr>
                </a:solidFill>
              </a:rPr>
              <a:t>Close Loyalsock Valley ES &amp; Lyter ES</a:t>
            </a:r>
          </a:p>
          <a:p>
            <a:endParaRPr lang="en-US" sz="2000" dirty="0">
              <a:solidFill>
                <a:schemeClr val="bg1">
                  <a:lumMod val="50000"/>
                  <a:lumOff val="50000"/>
                </a:schemeClr>
              </a:solidFill>
            </a:endParaRPr>
          </a:p>
        </p:txBody>
      </p:sp>
    </p:spTree>
    <p:extLst>
      <p:ext uri="{BB962C8B-B14F-4D97-AF65-F5344CB8AC3E}">
        <p14:creationId xmlns:p14="http://schemas.microsoft.com/office/powerpoint/2010/main" val="182136860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F2969-96E8-47AA-8AAD-354DBAA5961C}"/>
              </a:ext>
            </a:extLst>
          </p:cNvPr>
          <p:cNvSpPr txBox="1">
            <a:spLocks/>
          </p:cNvSpPr>
          <p:nvPr/>
        </p:nvSpPr>
        <p:spPr>
          <a:xfrm>
            <a:off x="0"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sp>
        <p:nvSpPr>
          <p:cNvPr id="4" name="Title 2">
            <a:extLst>
              <a:ext uri="{FF2B5EF4-FFF2-40B4-BE49-F238E27FC236}">
                <a16:creationId xmlns:a16="http://schemas.microsoft.com/office/drawing/2014/main" id="{DD966BD3-E28B-4DBD-BE09-ED6DE4D86921}"/>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C.E. </a:t>
            </a:r>
            <a:r>
              <a:rPr lang="en-US" sz="2400" spc="245" dirty="0" err="1">
                <a:solidFill>
                  <a:schemeClr val="bg1">
                    <a:lumMod val="50000"/>
                    <a:lumOff val="50000"/>
                  </a:schemeClr>
                </a:solidFill>
              </a:rPr>
              <a:t>McCALL</a:t>
            </a:r>
            <a:r>
              <a:rPr lang="en-US" sz="2400" spc="245" dirty="0">
                <a:solidFill>
                  <a:schemeClr val="bg1">
                    <a:lumMod val="50000"/>
                    <a:lumOff val="50000"/>
                  </a:schemeClr>
                </a:solidFill>
              </a:rPr>
              <a:t> FLOOR PLAN</a:t>
            </a:r>
          </a:p>
        </p:txBody>
      </p:sp>
      <p:pic>
        <p:nvPicPr>
          <p:cNvPr id="5" name="Picture 4">
            <a:extLst>
              <a:ext uri="{FF2B5EF4-FFF2-40B4-BE49-F238E27FC236}">
                <a16:creationId xmlns:a16="http://schemas.microsoft.com/office/drawing/2014/main" id="{D689F861-A87A-420B-B127-3B4AFF06CD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88335" y="490357"/>
            <a:ext cx="10615329" cy="6367643"/>
          </a:xfrm>
          <a:prstGeom prst="rect">
            <a:avLst/>
          </a:prstGeom>
        </p:spPr>
      </p:pic>
    </p:spTree>
    <p:extLst>
      <p:ext uri="{BB962C8B-B14F-4D97-AF65-F5344CB8AC3E}">
        <p14:creationId xmlns:p14="http://schemas.microsoft.com/office/powerpoint/2010/main" val="32800750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14E34-9F07-4C77-9BB2-94D0B73BAD7F}"/>
              </a:ext>
            </a:extLst>
          </p:cNvPr>
          <p:cNvSpPr txBox="1">
            <a:spLocks/>
          </p:cNvSpPr>
          <p:nvPr/>
        </p:nvSpPr>
        <p:spPr>
          <a:xfrm>
            <a:off x="78214"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pic>
        <p:nvPicPr>
          <p:cNvPr id="6" name="Picture 5">
            <a:extLst>
              <a:ext uri="{FF2B5EF4-FFF2-40B4-BE49-F238E27FC236}">
                <a16:creationId xmlns:a16="http://schemas.microsoft.com/office/drawing/2014/main" id="{D39D8E09-AFE5-480C-A42D-00EF55F438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384" y="561975"/>
            <a:ext cx="10865231" cy="6296025"/>
          </a:xfrm>
          <a:prstGeom prst="rect">
            <a:avLst/>
          </a:prstGeom>
        </p:spPr>
      </p:pic>
      <p:sp>
        <p:nvSpPr>
          <p:cNvPr id="7" name="Title 2">
            <a:extLst>
              <a:ext uri="{FF2B5EF4-FFF2-40B4-BE49-F238E27FC236}">
                <a16:creationId xmlns:a16="http://schemas.microsoft.com/office/drawing/2014/main" id="{107FF0AA-E80B-4548-BDFE-3E7D6A333062}"/>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LOYALSOCK VALLEY ES FLOOR PLAN</a:t>
            </a:r>
          </a:p>
        </p:txBody>
      </p:sp>
    </p:spTree>
    <p:extLst>
      <p:ext uri="{BB962C8B-B14F-4D97-AF65-F5344CB8AC3E}">
        <p14:creationId xmlns:p14="http://schemas.microsoft.com/office/powerpoint/2010/main" val="39240572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7279AD1A-B8D2-4C26-81B9-23B73F084F7B}"/>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pic>
        <p:nvPicPr>
          <p:cNvPr id="4" name="Picture 3">
            <a:extLst>
              <a:ext uri="{FF2B5EF4-FFF2-40B4-BE49-F238E27FC236}">
                <a16:creationId xmlns:a16="http://schemas.microsoft.com/office/drawing/2014/main" id="{B1BEA32B-93DB-428E-8E00-8123CDFDE5F3}"/>
              </a:ext>
            </a:extLst>
          </p:cNvPr>
          <p:cNvPicPr>
            <a:picLocks noChangeAspect="1"/>
          </p:cNvPicPr>
          <p:nvPr/>
        </p:nvPicPr>
        <p:blipFill>
          <a:blip r:embed="rId2"/>
          <a:stretch>
            <a:fillRect/>
          </a:stretch>
        </p:blipFill>
        <p:spPr>
          <a:xfrm>
            <a:off x="2058026" y="898593"/>
            <a:ext cx="7245722" cy="2530407"/>
          </a:xfrm>
          <a:prstGeom prst="rect">
            <a:avLst/>
          </a:prstGeom>
        </p:spPr>
      </p:pic>
      <p:pic>
        <p:nvPicPr>
          <p:cNvPr id="5" name="Picture 4">
            <a:extLst>
              <a:ext uri="{FF2B5EF4-FFF2-40B4-BE49-F238E27FC236}">
                <a16:creationId xmlns:a16="http://schemas.microsoft.com/office/drawing/2014/main" id="{E737D0CD-E606-4A66-8D29-2B3AFF9C7D5D}"/>
              </a:ext>
            </a:extLst>
          </p:cNvPr>
          <p:cNvPicPr>
            <a:picLocks noChangeAspect="1"/>
          </p:cNvPicPr>
          <p:nvPr/>
        </p:nvPicPr>
        <p:blipFill>
          <a:blip r:embed="rId3"/>
          <a:stretch>
            <a:fillRect/>
          </a:stretch>
        </p:blipFill>
        <p:spPr>
          <a:xfrm>
            <a:off x="2058026" y="3534490"/>
            <a:ext cx="7245722" cy="2530407"/>
          </a:xfrm>
          <a:prstGeom prst="rect">
            <a:avLst/>
          </a:prstGeom>
        </p:spPr>
      </p:pic>
      <p:pic>
        <p:nvPicPr>
          <p:cNvPr id="7" name="Picture 6">
            <a:extLst>
              <a:ext uri="{FF2B5EF4-FFF2-40B4-BE49-F238E27FC236}">
                <a16:creationId xmlns:a16="http://schemas.microsoft.com/office/drawing/2014/main" id="{888113CF-A08A-46BF-B13E-ABE8088FAC83}"/>
              </a:ext>
            </a:extLst>
          </p:cNvPr>
          <p:cNvPicPr>
            <a:picLocks noChangeAspect="1"/>
          </p:cNvPicPr>
          <p:nvPr/>
        </p:nvPicPr>
        <p:blipFill>
          <a:blip r:embed="rId4"/>
          <a:stretch>
            <a:fillRect/>
          </a:stretch>
        </p:blipFill>
        <p:spPr>
          <a:xfrm>
            <a:off x="2058026" y="6197553"/>
            <a:ext cx="7245722" cy="289549"/>
          </a:xfrm>
          <a:prstGeom prst="rect">
            <a:avLst/>
          </a:prstGeom>
        </p:spPr>
      </p:pic>
    </p:spTree>
    <p:extLst>
      <p:ext uri="{BB962C8B-B14F-4D97-AF65-F5344CB8AC3E}">
        <p14:creationId xmlns:p14="http://schemas.microsoft.com/office/powerpoint/2010/main" val="22484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sp>
        <p:nvSpPr>
          <p:cNvPr id="5" name="Title 2">
            <a:extLst>
              <a:ext uri="{FF2B5EF4-FFF2-40B4-BE49-F238E27FC236}">
                <a16:creationId xmlns:a16="http://schemas.microsoft.com/office/drawing/2014/main" id="{9479AA39-DDCE-4C99-8896-4C7EEF2C0926}"/>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Grade groupings align with educational program and goals. </a:t>
            </a:r>
          </a:p>
          <a:p>
            <a:pPr marL="457200" lvl="0" indent="-457200">
              <a:buFont typeface="Arial" panose="020B0604020202020204" pitchFamily="34" charset="0"/>
              <a:buChar char="•"/>
            </a:pPr>
            <a:r>
              <a:rPr lang="en-US" sz="3200" dirty="0"/>
              <a:t>Incorporates 5</a:t>
            </a:r>
            <a:r>
              <a:rPr lang="en-US" sz="3200" baseline="30000" dirty="0"/>
              <a:t>th</a:t>
            </a:r>
            <a:r>
              <a:rPr lang="en-US" sz="3200" dirty="0"/>
              <a:t> grade into an appropriate Elementary grade grouping.</a:t>
            </a:r>
          </a:p>
          <a:p>
            <a:pPr marL="457200" lvl="0" indent="-457200">
              <a:buFont typeface="Arial" panose="020B0604020202020204" pitchFamily="34" charset="0"/>
              <a:buChar char="•"/>
            </a:pPr>
            <a:r>
              <a:rPr lang="en-US" sz="3200" dirty="0"/>
              <a:t>Equity and shared resources among grade levels.</a:t>
            </a:r>
          </a:p>
          <a:p>
            <a:pPr marL="457200" lvl="0" indent="-457200">
              <a:buFont typeface="Arial" panose="020B0604020202020204" pitchFamily="34" charset="0"/>
              <a:buChar char="•"/>
            </a:pPr>
            <a:r>
              <a:rPr lang="en-US" sz="3200" dirty="0"/>
              <a:t>Consolidates district to three buildings creating operational savings.</a:t>
            </a:r>
          </a:p>
          <a:p>
            <a:r>
              <a:rPr lang="en-US" sz="3200" dirty="0"/>
              <a:t> </a:t>
            </a:r>
          </a:p>
          <a:p>
            <a:r>
              <a:rPr lang="en-US" sz="3200" u="sng" dirty="0"/>
              <a:t>Cons</a:t>
            </a:r>
          </a:p>
          <a:p>
            <a:pPr marL="457200" lvl="0" indent="-457200">
              <a:buFont typeface="Arial" panose="020B0604020202020204" pitchFamily="34" charset="0"/>
              <a:buChar char="•"/>
            </a:pPr>
            <a:r>
              <a:rPr lang="en-US" sz="3200" dirty="0"/>
              <a:t>3</a:t>
            </a:r>
            <a:r>
              <a:rPr lang="en-US" sz="3200" baseline="30000" dirty="0"/>
              <a:t>rd</a:t>
            </a:r>
            <a:r>
              <a:rPr lang="en-US" sz="3200" dirty="0"/>
              <a:t> and 4</a:t>
            </a:r>
            <a:r>
              <a:rPr lang="en-US" sz="3200" baseline="30000" dirty="0"/>
              <a:t>th</a:t>
            </a:r>
            <a:r>
              <a:rPr lang="en-US" sz="3200" dirty="0"/>
              <a:t> grades located at Middle School.</a:t>
            </a:r>
          </a:p>
          <a:p>
            <a:pPr marL="457200" lvl="0" indent="-457200">
              <a:buFont typeface="Arial" panose="020B0604020202020204" pitchFamily="34" charset="0"/>
              <a:buChar char="•"/>
            </a:pPr>
            <a:r>
              <a:rPr lang="en-US" sz="3200" dirty="0"/>
              <a:t>Increase in transportation time for some Elementary students.</a:t>
            </a:r>
          </a:p>
          <a:p>
            <a:pPr marL="457200" lvl="0" indent="-457200">
              <a:buFont typeface="Arial" panose="020B0604020202020204" pitchFamily="34" charset="0"/>
              <a:buChar char="•"/>
            </a:pPr>
            <a:r>
              <a:rPr lang="en-US" sz="3200" dirty="0"/>
              <a:t>Loss of one neighborhood school.</a:t>
            </a:r>
          </a:p>
          <a:p>
            <a:endParaRPr lang="en-US" sz="3200" spc="245" dirty="0"/>
          </a:p>
        </p:txBody>
      </p:sp>
    </p:spTree>
    <p:extLst>
      <p:ext uri="{BB962C8B-B14F-4D97-AF65-F5344CB8AC3E}">
        <p14:creationId xmlns:p14="http://schemas.microsoft.com/office/powerpoint/2010/main" val="192137168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868218"/>
            <a:ext cx="11324836" cy="5289985"/>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spc="245" dirty="0"/>
              <a:t>At this time the District does not have the borrowing capacity for this project.</a:t>
            </a:r>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5</a:t>
            </a:r>
          </a:p>
        </p:txBody>
      </p:sp>
    </p:spTree>
    <p:extLst>
      <p:ext uri="{BB962C8B-B14F-4D97-AF65-F5344CB8AC3E}">
        <p14:creationId xmlns:p14="http://schemas.microsoft.com/office/powerpoint/2010/main" val="152999062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6</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1200329"/>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Convert Loyalsock Valley Elementary School to district wide 3-4 Intermediate School </a:t>
            </a:r>
          </a:p>
          <a:p>
            <a:pPr marL="302575" indent="-302575">
              <a:buFont typeface="Arial" panose="020B0604020202020204" pitchFamily="34" charset="0"/>
              <a:buChar char="•"/>
            </a:pPr>
            <a:r>
              <a:rPr lang="en-US" dirty="0">
                <a:solidFill>
                  <a:schemeClr val="bg1">
                    <a:lumMod val="75000"/>
                    <a:lumOff val="25000"/>
                  </a:schemeClr>
                </a:solidFill>
              </a:rPr>
              <a:t>Comprehensive renovations and major additions to Loyalsock Valley Elementary School Convert Lyter Elementary School to district wide K-2 Primary School.  </a:t>
            </a:r>
          </a:p>
          <a:p>
            <a:pPr marL="302575" indent="-302575">
              <a:buFont typeface="Arial" panose="020B0604020202020204" pitchFamily="34" charset="0"/>
              <a:buChar char="•"/>
            </a:pPr>
            <a:r>
              <a:rPr lang="en-US" dirty="0">
                <a:solidFill>
                  <a:schemeClr val="bg1">
                    <a:lumMod val="75000"/>
                    <a:lumOff val="25000"/>
                  </a:schemeClr>
                </a:solidFill>
              </a:rPr>
              <a:t>Comprehensive renovations to Lyter Elementary School. </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28250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5BD65412-C7C2-458A-BE36-4E5BD1EA0134}"/>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6</a:t>
            </a:r>
          </a:p>
        </p:txBody>
      </p:sp>
      <p:pic>
        <p:nvPicPr>
          <p:cNvPr id="4" name="Picture 3">
            <a:extLst>
              <a:ext uri="{FF2B5EF4-FFF2-40B4-BE49-F238E27FC236}">
                <a16:creationId xmlns:a16="http://schemas.microsoft.com/office/drawing/2014/main" id="{43C2258F-292A-45AD-A7BB-753B71EA1C50}"/>
              </a:ext>
            </a:extLst>
          </p:cNvPr>
          <p:cNvPicPr>
            <a:picLocks noChangeAspect="1"/>
          </p:cNvPicPr>
          <p:nvPr/>
        </p:nvPicPr>
        <p:blipFill>
          <a:blip r:embed="rId2"/>
          <a:stretch>
            <a:fillRect/>
          </a:stretch>
        </p:blipFill>
        <p:spPr>
          <a:xfrm>
            <a:off x="1015210" y="775641"/>
            <a:ext cx="9756937" cy="5774448"/>
          </a:xfrm>
          <a:prstGeom prst="rect">
            <a:avLst/>
          </a:prstGeom>
        </p:spPr>
      </p:pic>
      <p:pic>
        <p:nvPicPr>
          <p:cNvPr id="7" name="Picture 6">
            <a:extLst>
              <a:ext uri="{FF2B5EF4-FFF2-40B4-BE49-F238E27FC236}">
                <a16:creationId xmlns:a16="http://schemas.microsoft.com/office/drawing/2014/main" id="{34AEC081-9002-4132-8531-B79B178CB05E}"/>
              </a:ext>
            </a:extLst>
          </p:cNvPr>
          <p:cNvPicPr>
            <a:picLocks noChangeAspect="1"/>
          </p:cNvPicPr>
          <p:nvPr/>
        </p:nvPicPr>
        <p:blipFill rotWithShape="1">
          <a:blip r:embed="rId3"/>
          <a:srcRect/>
          <a:stretch/>
        </p:blipFill>
        <p:spPr>
          <a:xfrm>
            <a:off x="1015210" y="775639"/>
            <a:ext cx="9756937" cy="5779023"/>
          </a:xfrm>
          <a:prstGeom prst="rect">
            <a:avLst/>
          </a:prstGeom>
        </p:spPr>
      </p:pic>
    </p:spTree>
    <p:extLst>
      <p:ext uri="{BB962C8B-B14F-4D97-AF65-F5344CB8AC3E}">
        <p14:creationId xmlns:p14="http://schemas.microsoft.com/office/powerpoint/2010/main" val="394895527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83530C-7E96-41FD-BCFD-D2FD0D160FAA}"/>
              </a:ext>
            </a:extLst>
          </p:cNvPr>
          <p:cNvSpPr txBox="1">
            <a:spLocks/>
          </p:cNvSpPr>
          <p:nvPr/>
        </p:nvSpPr>
        <p:spPr>
          <a:xfrm>
            <a:off x="0"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6</a:t>
            </a:r>
          </a:p>
        </p:txBody>
      </p:sp>
      <p:sp>
        <p:nvSpPr>
          <p:cNvPr id="4" name="Title 2">
            <a:extLst>
              <a:ext uri="{FF2B5EF4-FFF2-40B4-BE49-F238E27FC236}">
                <a16:creationId xmlns:a16="http://schemas.microsoft.com/office/drawing/2014/main" id="{FBD0A054-827B-406E-BA33-C858AF1E67EA}"/>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LOYALSOCK VALLEY ES FLOOR PLAN</a:t>
            </a:r>
          </a:p>
        </p:txBody>
      </p:sp>
      <p:pic>
        <p:nvPicPr>
          <p:cNvPr id="5" name="Picture 4">
            <a:extLst>
              <a:ext uri="{FF2B5EF4-FFF2-40B4-BE49-F238E27FC236}">
                <a16:creationId xmlns:a16="http://schemas.microsoft.com/office/drawing/2014/main" id="{B819DCD4-E03E-40E7-87CA-0B268468F2F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5859" y="571366"/>
            <a:ext cx="10480281" cy="6286634"/>
          </a:xfrm>
          <a:prstGeom prst="rect">
            <a:avLst/>
          </a:prstGeom>
        </p:spPr>
      </p:pic>
    </p:spTree>
    <p:extLst>
      <p:ext uri="{BB962C8B-B14F-4D97-AF65-F5344CB8AC3E}">
        <p14:creationId xmlns:p14="http://schemas.microsoft.com/office/powerpoint/2010/main" val="60225247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8357D2AD-6797-4E75-B728-FBBB033DB777}"/>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6</a:t>
            </a:r>
          </a:p>
        </p:txBody>
      </p:sp>
      <p:pic>
        <p:nvPicPr>
          <p:cNvPr id="6" name="Picture 5">
            <a:extLst>
              <a:ext uri="{FF2B5EF4-FFF2-40B4-BE49-F238E27FC236}">
                <a16:creationId xmlns:a16="http://schemas.microsoft.com/office/drawing/2014/main" id="{A8DC1E03-1276-4D22-8449-9D51124309D9}"/>
              </a:ext>
            </a:extLst>
          </p:cNvPr>
          <p:cNvPicPr>
            <a:picLocks noChangeAspect="1"/>
          </p:cNvPicPr>
          <p:nvPr/>
        </p:nvPicPr>
        <p:blipFill>
          <a:blip r:embed="rId2"/>
          <a:stretch>
            <a:fillRect/>
          </a:stretch>
        </p:blipFill>
        <p:spPr>
          <a:xfrm>
            <a:off x="2002803" y="695736"/>
            <a:ext cx="7589067" cy="2650313"/>
          </a:xfrm>
          <a:prstGeom prst="rect">
            <a:avLst/>
          </a:prstGeom>
        </p:spPr>
      </p:pic>
      <p:pic>
        <p:nvPicPr>
          <p:cNvPr id="7" name="Picture 6">
            <a:extLst>
              <a:ext uri="{FF2B5EF4-FFF2-40B4-BE49-F238E27FC236}">
                <a16:creationId xmlns:a16="http://schemas.microsoft.com/office/drawing/2014/main" id="{555E6BEF-D0F6-4F83-BB70-1A9371882153}"/>
              </a:ext>
            </a:extLst>
          </p:cNvPr>
          <p:cNvPicPr>
            <a:picLocks noChangeAspect="1"/>
          </p:cNvPicPr>
          <p:nvPr/>
        </p:nvPicPr>
        <p:blipFill>
          <a:blip r:embed="rId3"/>
          <a:stretch>
            <a:fillRect/>
          </a:stretch>
        </p:blipFill>
        <p:spPr>
          <a:xfrm>
            <a:off x="2002803" y="3511951"/>
            <a:ext cx="7589067" cy="2718119"/>
          </a:xfrm>
          <a:prstGeom prst="rect">
            <a:avLst/>
          </a:prstGeom>
        </p:spPr>
      </p:pic>
      <p:pic>
        <p:nvPicPr>
          <p:cNvPr id="8" name="Picture 7">
            <a:extLst>
              <a:ext uri="{FF2B5EF4-FFF2-40B4-BE49-F238E27FC236}">
                <a16:creationId xmlns:a16="http://schemas.microsoft.com/office/drawing/2014/main" id="{ECDB8E75-B04D-4A62-BDB5-CD035F1466BF}"/>
              </a:ext>
            </a:extLst>
          </p:cNvPr>
          <p:cNvPicPr>
            <a:picLocks noChangeAspect="1"/>
          </p:cNvPicPr>
          <p:nvPr/>
        </p:nvPicPr>
        <p:blipFill>
          <a:blip r:embed="rId4"/>
          <a:stretch>
            <a:fillRect/>
          </a:stretch>
        </p:blipFill>
        <p:spPr>
          <a:xfrm>
            <a:off x="2002803" y="6352093"/>
            <a:ext cx="7589067" cy="288286"/>
          </a:xfrm>
          <a:prstGeom prst="rect">
            <a:avLst/>
          </a:prstGeom>
        </p:spPr>
      </p:pic>
    </p:spTree>
    <p:extLst>
      <p:ext uri="{BB962C8B-B14F-4D97-AF65-F5344CB8AC3E}">
        <p14:creationId xmlns:p14="http://schemas.microsoft.com/office/powerpoint/2010/main" val="264810263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6</a:t>
            </a:r>
          </a:p>
        </p:txBody>
      </p:sp>
      <p:sp>
        <p:nvSpPr>
          <p:cNvPr id="5" name="Title 2">
            <a:extLst>
              <a:ext uri="{FF2B5EF4-FFF2-40B4-BE49-F238E27FC236}">
                <a16:creationId xmlns:a16="http://schemas.microsoft.com/office/drawing/2014/main" id="{7A604C8B-1C43-495A-8A67-49733798E1C7}"/>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Grade groupings align with educational program and goals. </a:t>
            </a:r>
          </a:p>
          <a:p>
            <a:pPr marL="457200" lvl="0" indent="-457200">
              <a:buFont typeface="Arial" panose="020B0604020202020204" pitchFamily="34" charset="0"/>
              <a:buChar char="•"/>
            </a:pPr>
            <a:r>
              <a:rPr lang="en-US" sz="3200" dirty="0"/>
              <a:t>Equity and shared resources among grade levels.</a:t>
            </a:r>
          </a:p>
          <a:p>
            <a:pPr marL="457200" lvl="0" indent="-457200">
              <a:buFont typeface="Arial" panose="020B0604020202020204" pitchFamily="34" charset="0"/>
              <a:buChar char="•"/>
            </a:pPr>
            <a:r>
              <a:rPr lang="en-US" sz="3200" dirty="0"/>
              <a:t>Maintains neighborhood schools.</a:t>
            </a:r>
          </a:p>
          <a:p>
            <a:r>
              <a:rPr lang="en-US" sz="3200" dirty="0"/>
              <a:t> </a:t>
            </a:r>
          </a:p>
          <a:p>
            <a:r>
              <a:rPr lang="en-US" sz="3200" u="sng" dirty="0"/>
              <a:t>Cons</a:t>
            </a:r>
          </a:p>
          <a:p>
            <a:pPr marL="457200" lvl="0" indent="-457200">
              <a:buFont typeface="Arial" panose="020B0604020202020204" pitchFamily="34" charset="0"/>
              <a:buChar char="•"/>
            </a:pPr>
            <a:r>
              <a:rPr lang="en-US" sz="3200" dirty="0"/>
              <a:t>Increase in transportation time for all Elementary students.</a:t>
            </a:r>
          </a:p>
          <a:p>
            <a:pPr marL="457200" lvl="0" indent="-457200">
              <a:buFont typeface="Arial" panose="020B0604020202020204" pitchFamily="34" charset="0"/>
              <a:buChar char="•"/>
            </a:pPr>
            <a:r>
              <a:rPr lang="en-US" sz="3200" dirty="0"/>
              <a:t>Increased building transitions for Elementary students.</a:t>
            </a:r>
          </a:p>
          <a:p>
            <a:pPr marL="457200" lvl="0" indent="-457200">
              <a:buFont typeface="Arial" panose="020B0604020202020204" pitchFamily="34" charset="0"/>
              <a:buChar char="•"/>
            </a:pPr>
            <a:r>
              <a:rPr lang="en-US" sz="3200" dirty="0"/>
              <a:t>Transportation difficult for parents with multiple students in district.</a:t>
            </a:r>
          </a:p>
          <a:p>
            <a:endParaRPr lang="en-US" sz="3200" spc="245" dirty="0"/>
          </a:p>
        </p:txBody>
      </p:sp>
    </p:spTree>
    <p:extLst>
      <p:ext uri="{BB962C8B-B14F-4D97-AF65-F5344CB8AC3E}">
        <p14:creationId xmlns:p14="http://schemas.microsoft.com/office/powerpoint/2010/main" val="23110821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1</a:t>
            </a:r>
          </a:p>
        </p:txBody>
      </p:sp>
      <p:sp>
        <p:nvSpPr>
          <p:cNvPr id="4" name="Rectangle 3">
            <a:extLst>
              <a:ext uri="{FF2B5EF4-FFF2-40B4-BE49-F238E27FC236}">
                <a16:creationId xmlns:a16="http://schemas.microsoft.com/office/drawing/2014/main" id="{CCF0CAC8-76BF-4574-B98A-18F559821985}"/>
              </a:ext>
            </a:extLst>
          </p:cNvPr>
          <p:cNvSpPr/>
          <p:nvPr/>
        </p:nvSpPr>
        <p:spPr>
          <a:xfrm>
            <a:off x="1937496" y="5460674"/>
            <a:ext cx="9342346" cy="1231106"/>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Comprehensive Renovations and minor additions to Loyalsock Valley Elementary School </a:t>
            </a:r>
          </a:p>
          <a:p>
            <a:pPr marL="302575" indent="-302575">
              <a:buFont typeface="Arial" panose="020B0604020202020204" pitchFamily="34" charset="0"/>
              <a:buChar char="•"/>
            </a:pPr>
            <a:r>
              <a:rPr lang="en-US" dirty="0">
                <a:solidFill>
                  <a:schemeClr val="bg1">
                    <a:lumMod val="75000"/>
                    <a:lumOff val="25000"/>
                  </a:schemeClr>
                </a:solidFill>
              </a:rPr>
              <a:t>Mechanical, Electrical and Plumbing system upgrades to Lyter Elementary School.  </a:t>
            </a:r>
          </a:p>
          <a:p>
            <a:pPr marL="302575" indent="-302575">
              <a:buFont typeface="Arial" panose="020B0604020202020204" pitchFamily="34" charset="0"/>
              <a:buChar char="•"/>
            </a:pPr>
            <a:r>
              <a:rPr lang="en-US" dirty="0">
                <a:solidFill>
                  <a:schemeClr val="bg1">
                    <a:lumMod val="75000"/>
                    <a:lumOff val="25000"/>
                  </a:schemeClr>
                </a:solidFill>
              </a:rPr>
              <a:t>Maintain current grade configuration.</a:t>
            </a:r>
            <a:endParaRPr lang="en-US" sz="2000" dirty="0">
              <a:solidFill>
                <a:schemeClr val="bg1">
                  <a:lumMod val="75000"/>
                  <a:lumOff val="25000"/>
                </a:schemeClr>
              </a:solidFill>
            </a:endParaRPr>
          </a:p>
          <a:p>
            <a:endParaRPr lang="en-US" sz="2000" dirty="0">
              <a:solidFill>
                <a:schemeClr val="bg1">
                  <a:lumMod val="75000"/>
                  <a:lumOff val="25000"/>
                </a:schemeClr>
              </a:solidFill>
            </a:endParaRPr>
          </a:p>
        </p:txBody>
      </p:sp>
    </p:spTree>
    <p:extLst>
      <p:ext uri="{BB962C8B-B14F-4D97-AF65-F5344CB8AC3E}">
        <p14:creationId xmlns:p14="http://schemas.microsoft.com/office/powerpoint/2010/main" val="2550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868218"/>
            <a:ext cx="11324836" cy="5289985"/>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Personnel			</a:t>
            </a:r>
            <a:r>
              <a:rPr lang="en-US" sz="3200" u="sng" dirty="0"/>
              <a:t>$220,000</a:t>
            </a:r>
          </a:p>
          <a:p>
            <a:r>
              <a:rPr lang="en-US" sz="3200" dirty="0"/>
              <a:t> 					$220,000</a:t>
            </a:r>
          </a:p>
          <a:p>
            <a:r>
              <a:rPr lang="en-US" sz="3200" u="sng" dirty="0"/>
              <a:t>Estimated Tax Increase Needed to Support Project with Savings </a:t>
            </a:r>
          </a:p>
          <a:p>
            <a:r>
              <a:rPr lang="en-US" sz="3200" spc="245" dirty="0"/>
              <a:t>Borrowing $20 Million with $200,000 savings and up to $1.4 Million from Capital</a:t>
            </a:r>
          </a:p>
          <a:p>
            <a:pPr marL="514350" indent="-514350">
              <a:buAutoNum type="arabicPlain" startAt="2022"/>
            </a:pPr>
            <a:r>
              <a:rPr lang="en-US" sz="3200" spc="245" dirty="0"/>
              <a:t>     .14mills</a:t>
            </a:r>
          </a:p>
          <a:p>
            <a:pPr marL="514350" indent="-514350">
              <a:buAutoNum type="arabicPlain" startAt="2022"/>
            </a:pPr>
            <a:r>
              <a:rPr lang="en-US" sz="3200" spc="245" dirty="0"/>
              <a:t>     .14mills</a:t>
            </a:r>
          </a:p>
          <a:p>
            <a:pPr marL="514350" indent="-514350">
              <a:buAutoNum type="arabicPlain" startAt="2022"/>
            </a:pPr>
            <a:r>
              <a:rPr lang="en-US" sz="3200" spc="245" dirty="0"/>
              <a:t>     .15mills</a:t>
            </a:r>
          </a:p>
          <a:p>
            <a:pPr marL="514350" indent="-514350">
              <a:buAutoNum type="arabicPlain" startAt="2022"/>
            </a:pPr>
            <a:r>
              <a:rPr lang="en-US" sz="3200" spc="245" dirty="0"/>
              <a:t>     .15mills</a:t>
            </a:r>
          </a:p>
          <a:p>
            <a:pPr marL="514350" indent="-514350">
              <a:buAutoNum type="arabicPlain" startAt="2022"/>
            </a:pPr>
            <a:r>
              <a:rPr lang="en-US" sz="3200" spc="245" dirty="0"/>
              <a:t>     </a:t>
            </a:r>
            <a:r>
              <a:rPr lang="en-US" sz="3200" u="sng" spc="245" dirty="0"/>
              <a:t>.15mills</a:t>
            </a:r>
          </a:p>
          <a:p>
            <a:r>
              <a:rPr lang="en-US" sz="3200" spc="245" dirty="0"/>
              <a:t>Total     .73mills </a:t>
            </a:r>
            <a:r>
              <a:rPr lang="en-US" sz="2000" spc="245" dirty="0"/>
              <a:t>(This is in addition to any increase needed for operations.)</a:t>
            </a:r>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71306" y="2512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6</a:t>
            </a:r>
          </a:p>
        </p:txBody>
      </p:sp>
    </p:spTree>
    <p:extLst>
      <p:ext uri="{BB962C8B-B14F-4D97-AF65-F5344CB8AC3E}">
        <p14:creationId xmlns:p14="http://schemas.microsoft.com/office/powerpoint/2010/main" val="403433434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OPTION 7</a:t>
            </a:r>
          </a:p>
        </p:txBody>
      </p:sp>
      <p:sp>
        <p:nvSpPr>
          <p:cNvPr id="4" name="Rectangle 3">
            <a:extLst>
              <a:ext uri="{FF2B5EF4-FFF2-40B4-BE49-F238E27FC236}">
                <a16:creationId xmlns:a16="http://schemas.microsoft.com/office/drawing/2014/main" id="{B84F0DB9-3557-4FC6-A406-DC30D2C2ADC4}"/>
              </a:ext>
            </a:extLst>
          </p:cNvPr>
          <p:cNvSpPr/>
          <p:nvPr/>
        </p:nvSpPr>
        <p:spPr>
          <a:xfrm>
            <a:off x="1937496" y="5460674"/>
            <a:ext cx="9342346" cy="1200329"/>
          </a:xfrm>
          <a:prstGeom prst="rect">
            <a:avLst/>
          </a:prstGeom>
        </p:spPr>
        <p:txBody>
          <a:bodyPr wrap="square">
            <a:spAutoFit/>
          </a:bodyPr>
          <a:lstStyle/>
          <a:p>
            <a:pPr marL="302575" indent="-302575">
              <a:buFont typeface="Arial" panose="020B0604020202020204" pitchFamily="34" charset="0"/>
              <a:buChar char="•"/>
            </a:pPr>
            <a:r>
              <a:rPr lang="en-US" dirty="0">
                <a:solidFill>
                  <a:schemeClr val="bg1">
                    <a:lumMod val="75000"/>
                    <a:lumOff val="25000"/>
                  </a:schemeClr>
                </a:solidFill>
              </a:rPr>
              <a:t>Close Loyalsock Valley Elementary School</a:t>
            </a:r>
          </a:p>
          <a:p>
            <a:pPr marL="302575" indent="-302575">
              <a:buFont typeface="Arial" panose="020B0604020202020204" pitchFamily="34" charset="0"/>
              <a:buChar char="•"/>
            </a:pPr>
            <a:r>
              <a:rPr lang="en-US" dirty="0">
                <a:solidFill>
                  <a:schemeClr val="bg1">
                    <a:lumMod val="75000"/>
                    <a:lumOff val="25000"/>
                  </a:schemeClr>
                </a:solidFill>
              </a:rPr>
              <a:t>Close Lyter Elementary School.  </a:t>
            </a:r>
          </a:p>
          <a:p>
            <a:pPr marL="302575" indent="-302575">
              <a:buFont typeface="Arial" panose="020B0604020202020204" pitchFamily="34" charset="0"/>
              <a:buChar char="•"/>
            </a:pPr>
            <a:r>
              <a:rPr lang="en-US" dirty="0">
                <a:solidFill>
                  <a:schemeClr val="bg1">
                    <a:lumMod val="75000"/>
                    <a:lumOff val="25000"/>
                  </a:schemeClr>
                </a:solidFill>
              </a:rPr>
              <a:t>Construct new K-4 Elementary School at C.E. McCall Middle School site.  </a:t>
            </a:r>
          </a:p>
          <a:p>
            <a:pPr marL="302575" indent="-302575">
              <a:buFont typeface="Arial" panose="020B0604020202020204" pitchFamily="34" charset="0"/>
              <a:buChar char="•"/>
            </a:pPr>
            <a:r>
              <a:rPr lang="en-US" dirty="0">
                <a:solidFill>
                  <a:schemeClr val="bg1">
                    <a:lumMod val="75000"/>
                    <a:lumOff val="25000"/>
                  </a:schemeClr>
                </a:solidFill>
              </a:rPr>
              <a:t>Maintain current grade configuration.</a:t>
            </a:r>
            <a:endParaRPr lang="en-US" sz="2000" dirty="0">
              <a:solidFill>
                <a:schemeClr val="bg1">
                  <a:lumMod val="75000"/>
                  <a:lumOff val="25000"/>
                </a:schemeClr>
              </a:solidFill>
            </a:endParaRPr>
          </a:p>
        </p:txBody>
      </p:sp>
    </p:spTree>
    <p:extLst>
      <p:ext uri="{BB962C8B-B14F-4D97-AF65-F5344CB8AC3E}">
        <p14:creationId xmlns:p14="http://schemas.microsoft.com/office/powerpoint/2010/main" val="5434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ELEMENTARY CAPACITY</a:t>
            </a:r>
          </a:p>
        </p:txBody>
      </p:sp>
      <p:sp>
        <p:nvSpPr>
          <p:cNvPr id="3" name="Title 2">
            <a:extLst>
              <a:ext uri="{FF2B5EF4-FFF2-40B4-BE49-F238E27FC236}">
                <a16:creationId xmlns:a16="http://schemas.microsoft.com/office/drawing/2014/main" id="{90C133AA-8EC7-4BE6-A2A2-D0946931C9E9}"/>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7</a:t>
            </a:r>
          </a:p>
        </p:txBody>
      </p:sp>
      <p:pic>
        <p:nvPicPr>
          <p:cNvPr id="4" name="Picture 3">
            <a:extLst>
              <a:ext uri="{FF2B5EF4-FFF2-40B4-BE49-F238E27FC236}">
                <a16:creationId xmlns:a16="http://schemas.microsoft.com/office/drawing/2014/main" id="{245040D2-46F8-4946-9599-E1F8CEB2C800}"/>
              </a:ext>
            </a:extLst>
          </p:cNvPr>
          <p:cNvPicPr>
            <a:picLocks noChangeAspect="1"/>
          </p:cNvPicPr>
          <p:nvPr/>
        </p:nvPicPr>
        <p:blipFill>
          <a:blip r:embed="rId2"/>
          <a:stretch>
            <a:fillRect/>
          </a:stretch>
        </p:blipFill>
        <p:spPr>
          <a:xfrm>
            <a:off x="3112837" y="1172603"/>
            <a:ext cx="4687555" cy="4922429"/>
          </a:xfrm>
          <a:prstGeom prst="rect">
            <a:avLst/>
          </a:prstGeom>
        </p:spPr>
      </p:pic>
    </p:spTree>
    <p:extLst>
      <p:ext uri="{BB962C8B-B14F-4D97-AF65-F5344CB8AC3E}">
        <p14:creationId xmlns:p14="http://schemas.microsoft.com/office/powerpoint/2010/main" val="10294988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FEA05-B915-4DBA-B2F1-EC100A1B9346}"/>
              </a:ext>
            </a:extLst>
          </p:cNvPr>
          <p:cNvSpPr txBox="1">
            <a:spLocks/>
          </p:cNvSpPr>
          <p:nvPr/>
        </p:nvSpPr>
        <p:spPr>
          <a:xfrm>
            <a:off x="0" y="0"/>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7</a:t>
            </a:r>
          </a:p>
        </p:txBody>
      </p:sp>
      <p:sp>
        <p:nvSpPr>
          <p:cNvPr id="4" name="Title 2">
            <a:extLst>
              <a:ext uri="{FF2B5EF4-FFF2-40B4-BE49-F238E27FC236}">
                <a16:creationId xmlns:a16="http://schemas.microsoft.com/office/drawing/2014/main" id="{1E98531F-F74B-4AAB-B75E-A87B728302FE}"/>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NEW ES FLOOR PLAN</a:t>
            </a:r>
          </a:p>
        </p:txBody>
      </p:sp>
      <p:pic>
        <p:nvPicPr>
          <p:cNvPr id="5" name="Picture 4">
            <a:extLst>
              <a:ext uri="{FF2B5EF4-FFF2-40B4-BE49-F238E27FC236}">
                <a16:creationId xmlns:a16="http://schemas.microsoft.com/office/drawing/2014/main" id="{D2176AFA-D975-4F30-B326-5BCC89C1AF6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5859" y="571366"/>
            <a:ext cx="10480281" cy="6286634"/>
          </a:xfrm>
          <a:prstGeom prst="rect">
            <a:avLst/>
          </a:prstGeom>
        </p:spPr>
      </p:pic>
      <p:sp>
        <p:nvSpPr>
          <p:cNvPr id="2" name="TextBox 1">
            <a:extLst>
              <a:ext uri="{FF2B5EF4-FFF2-40B4-BE49-F238E27FC236}">
                <a16:creationId xmlns:a16="http://schemas.microsoft.com/office/drawing/2014/main" id="{84898F19-CA76-437F-A4E6-EE30BB88FCF9}"/>
              </a:ext>
            </a:extLst>
          </p:cNvPr>
          <p:cNvSpPr txBox="1"/>
          <p:nvPr/>
        </p:nvSpPr>
        <p:spPr>
          <a:xfrm>
            <a:off x="3862874" y="3918857"/>
            <a:ext cx="2528596" cy="646331"/>
          </a:xfrm>
          <a:prstGeom prst="rect">
            <a:avLst/>
          </a:prstGeom>
          <a:noFill/>
        </p:spPr>
        <p:txBody>
          <a:bodyPr wrap="square" rtlCol="0">
            <a:spAutoFit/>
          </a:bodyPr>
          <a:lstStyle/>
          <a:p>
            <a:r>
              <a:rPr lang="en-US" dirty="0"/>
              <a:t>New Two story K-4 Elementary School</a:t>
            </a:r>
          </a:p>
        </p:txBody>
      </p:sp>
    </p:spTree>
    <p:extLst>
      <p:ext uri="{BB962C8B-B14F-4D97-AF65-F5344CB8AC3E}">
        <p14:creationId xmlns:p14="http://schemas.microsoft.com/office/powerpoint/2010/main" val="197807693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3349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398F61BD-3B9D-426F-BD8F-B4C09B079364}"/>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7</a:t>
            </a:r>
          </a:p>
        </p:txBody>
      </p:sp>
      <p:pic>
        <p:nvPicPr>
          <p:cNvPr id="5" name="Picture 4">
            <a:extLst>
              <a:ext uri="{FF2B5EF4-FFF2-40B4-BE49-F238E27FC236}">
                <a16:creationId xmlns:a16="http://schemas.microsoft.com/office/drawing/2014/main" id="{B9698368-46EC-4DEB-A738-7D3950D24E54}"/>
              </a:ext>
            </a:extLst>
          </p:cNvPr>
          <p:cNvPicPr>
            <a:picLocks noChangeAspect="1"/>
          </p:cNvPicPr>
          <p:nvPr/>
        </p:nvPicPr>
        <p:blipFill>
          <a:blip r:embed="rId2"/>
          <a:stretch>
            <a:fillRect/>
          </a:stretch>
        </p:blipFill>
        <p:spPr>
          <a:xfrm>
            <a:off x="2009865" y="1865902"/>
            <a:ext cx="7401217" cy="2366103"/>
          </a:xfrm>
          <a:prstGeom prst="rect">
            <a:avLst/>
          </a:prstGeom>
        </p:spPr>
      </p:pic>
      <p:pic>
        <p:nvPicPr>
          <p:cNvPr id="6" name="Picture 5">
            <a:extLst>
              <a:ext uri="{FF2B5EF4-FFF2-40B4-BE49-F238E27FC236}">
                <a16:creationId xmlns:a16="http://schemas.microsoft.com/office/drawing/2014/main" id="{0EB57905-0DD5-4513-8DAF-84361B75FD16}"/>
              </a:ext>
            </a:extLst>
          </p:cNvPr>
          <p:cNvPicPr>
            <a:picLocks noChangeAspect="1"/>
          </p:cNvPicPr>
          <p:nvPr/>
        </p:nvPicPr>
        <p:blipFill>
          <a:blip r:embed="rId3"/>
          <a:stretch>
            <a:fillRect/>
          </a:stretch>
        </p:blipFill>
        <p:spPr>
          <a:xfrm>
            <a:off x="2009865" y="4390240"/>
            <a:ext cx="7401217" cy="295763"/>
          </a:xfrm>
          <a:prstGeom prst="rect">
            <a:avLst/>
          </a:prstGeom>
        </p:spPr>
      </p:pic>
    </p:spTree>
    <p:extLst>
      <p:ext uri="{BB962C8B-B14F-4D97-AF65-F5344CB8AC3E}">
        <p14:creationId xmlns:p14="http://schemas.microsoft.com/office/powerpoint/2010/main" val="310464341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7</a:t>
            </a:r>
          </a:p>
        </p:txBody>
      </p:sp>
      <p:sp>
        <p:nvSpPr>
          <p:cNvPr id="5" name="Title 2">
            <a:extLst>
              <a:ext uri="{FF2B5EF4-FFF2-40B4-BE49-F238E27FC236}">
                <a16:creationId xmlns:a16="http://schemas.microsoft.com/office/drawing/2014/main" id="{C6A24C1C-A58F-450A-93E9-CF2AAEFB2B45}"/>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Eliminates infrastructure of older schools.</a:t>
            </a:r>
          </a:p>
          <a:p>
            <a:pPr marL="457200" lvl="0" indent="-457200">
              <a:buFont typeface="Arial" panose="020B0604020202020204" pitchFamily="34" charset="0"/>
              <a:buChar char="•"/>
            </a:pPr>
            <a:r>
              <a:rPr lang="en-US" sz="3200" dirty="0"/>
              <a:t>Equity and shared resources among grade levels.</a:t>
            </a:r>
          </a:p>
          <a:p>
            <a:pPr marL="457200" lvl="0" indent="-457200">
              <a:buFont typeface="Arial" panose="020B0604020202020204" pitchFamily="34" charset="0"/>
              <a:buChar char="•"/>
            </a:pPr>
            <a:r>
              <a:rPr lang="en-US" sz="3200" dirty="0"/>
              <a:t>Consolidates district to three buildings creating operational savings.</a:t>
            </a:r>
          </a:p>
          <a:p>
            <a:endParaRPr lang="en-US" sz="3200" dirty="0"/>
          </a:p>
          <a:p>
            <a:r>
              <a:rPr lang="en-US" sz="3200" u="sng" dirty="0"/>
              <a:t>Cons</a:t>
            </a:r>
          </a:p>
          <a:p>
            <a:pPr marL="457200" lvl="0" indent="-457200">
              <a:buFont typeface="Arial" panose="020B0604020202020204" pitchFamily="34" charset="0"/>
              <a:buChar char="•"/>
            </a:pPr>
            <a:r>
              <a:rPr lang="en-US" sz="3200" dirty="0"/>
              <a:t>Higher construction cost.</a:t>
            </a:r>
          </a:p>
          <a:p>
            <a:pPr marL="457200" lvl="0" indent="-457200">
              <a:buFont typeface="Arial" panose="020B0604020202020204" pitchFamily="34" charset="0"/>
              <a:buChar char="•"/>
            </a:pPr>
            <a:r>
              <a:rPr lang="en-US" sz="3200" dirty="0"/>
              <a:t>Increase in transportation time for some Elementary students.</a:t>
            </a:r>
          </a:p>
          <a:p>
            <a:pPr marL="457200" lvl="0" indent="-457200">
              <a:buFont typeface="Arial" panose="020B0604020202020204" pitchFamily="34" charset="0"/>
              <a:buChar char="•"/>
            </a:pPr>
            <a:r>
              <a:rPr lang="en-US" sz="3200" dirty="0"/>
              <a:t>Loss of two neighborhood schools.</a:t>
            </a:r>
          </a:p>
          <a:p>
            <a:pPr marL="457200" lvl="0" indent="-457200">
              <a:buFont typeface="Arial" panose="020B0604020202020204" pitchFamily="34" charset="0"/>
              <a:buChar char="•"/>
            </a:pPr>
            <a:r>
              <a:rPr lang="en-US" sz="3200" dirty="0"/>
              <a:t>Eliminates soccer fields.</a:t>
            </a:r>
          </a:p>
          <a:p>
            <a:endParaRPr lang="en-US" sz="3200" spc="245" dirty="0"/>
          </a:p>
        </p:txBody>
      </p:sp>
    </p:spTree>
    <p:extLst>
      <p:ext uri="{BB962C8B-B14F-4D97-AF65-F5344CB8AC3E}">
        <p14:creationId xmlns:p14="http://schemas.microsoft.com/office/powerpoint/2010/main" val="243031313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868218"/>
            <a:ext cx="11324836" cy="5289985"/>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Personnel			$290,000</a:t>
            </a:r>
          </a:p>
          <a:p>
            <a:pPr marL="457200" lvl="0" indent="-457200">
              <a:buFont typeface="Arial" panose="020B0604020202020204" pitchFamily="34" charset="0"/>
              <a:buChar char="•"/>
            </a:pPr>
            <a:r>
              <a:rPr lang="en-US" sz="3200" dirty="0"/>
              <a:t>Maintenance &amp; Utilities	</a:t>
            </a:r>
            <a:r>
              <a:rPr lang="en-US" sz="3200" u="sng" dirty="0"/>
              <a:t>$110,000</a:t>
            </a:r>
          </a:p>
          <a:p>
            <a:r>
              <a:rPr lang="en-US" sz="3200" dirty="0"/>
              <a:t> 					$400,000</a:t>
            </a:r>
          </a:p>
          <a:p>
            <a:r>
              <a:rPr lang="en-US" sz="3200" u="sng" dirty="0"/>
              <a:t>Estimated Tax Increase Needed to Support Project with Savings </a:t>
            </a:r>
          </a:p>
          <a:p>
            <a:r>
              <a:rPr lang="en-US" sz="3200" spc="245" dirty="0"/>
              <a:t>Borrowing $25 Million with $400,000 savings and up to $5 Million from Capital</a:t>
            </a:r>
          </a:p>
          <a:p>
            <a:pPr marL="514350" indent="-514350">
              <a:buAutoNum type="arabicPlain" startAt="2022"/>
            </a:pPr>
            <a:r>
              <a:rPr lang="en-US" sz="3200" spc="245" dirty="0"/>
              <a:t>     .14mills</a:t>
            </a:r>
          </a:p>
          <a:p>
            <a:pPr marL="514350" indent="-514350">
              <a:buAutoNum type="arabicPlain" startAt="2022"/>
            </a:pPr>
            <a:r>
              <a:rPr lang="en-US" sz="3200" spc="245" dirty="0"/>
              <a:t>     .14mills</a:t>
            </a:r>
          </a:p>
          <a:p>
            <a:pPr marL="514350" indent="-514350">
              <a:buAutoNum type="arabicPlain" startAt="2022"/>
            </a:pPr>
            <a:r>
              <a:rPr lang="en-US" sz="3200" spc="245" dirty="0"/>
              <a:t>     .14mills</a:t>
            </a:r>
          </a:p>
          <a:p>
            <a:pPr marL="514350" indent="-514350">
              <a:buAutoNum type="arabicPlain" startAt="2022"/>
            </a:pPr>
            <a:r>
              <a:rPr lang="en-US" sz="3200" spc="245" dirty="0"/>
              <a:t>     .15mills</a:t>
            </a:r>
          </a:p>
          <a:p>
            <a:pPr marL="514350" indent="-514350">
              <a:buAutoNum type="arabicPlain" startAt="2022"/>
            </a:pPr>
            <a:r>
              <a:rPr lang="en-US" sz="3200" spc="245" dirty="0"/>
              <a:t>     </a:t>
            </a:r>
            <a:r>
              <a:rPr lang="en-US" sz="3200" u="sng" spc="245" dirty="0"/>
              <a:t>.15mills</a:t>
            </a:r>
          </a:p>
          <a:p>
            <a:r>
              <a:rPr lang="en-US" sz="3200" spc="245" dirty="0"/>
              <a:t>Total     .72mills </a:t>
            </a:r>
            <a:r>
              <a:rPr lang="en-US" sz="2000" spc="245" dirty="0"/>
              <a:t>(This is in addition to any increase needed for operations.)</a:t>
            </a:r>
          </a:p>
          <a:p>
            <a:endParaRPr lang="en-US" sz="3200" spc="245" dirty="0"/>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7</a:t>
            </a:r>
          </a:p>
        </p:txBody>
      </p:sp>
    </p:spTree>
    <p:extLst>
      <p:ext uri="{BB962C8B-B14F-4D97-AF65-F5344CB8AC3E}">
        <p14:creationId xmlns:p14="http://schemas.microsoft.com/office/powerpoint/2010/main" val="215447200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6022" y="4350194"/>
            <a:ext cx="10085294" cy="1325563"/>
          </a:xfrm>
          <a:prstGeom prst="rect">
            <a:avLst/>
          </a:prstGeom>
        </p:spPr>
        <p:txBody>
          <a:bodyPr vert="horz" lIns="80682" tIns="40341" rIns="80682" bIns="40341" rtlCol="0" anchor="ctr">
            <a:noAutofit/>
          </a:bodyPr>
          <a:lstStyle>
            <a:lvl1pPr algn="r" defTabSz="960120" rtl="0" eaLnBrk="1" latinLnBrk="0" hangingPunct="1">
              <a:lnSpc>
                <a:spcPct val="90000"/>
              </a:lnSpc>
              <a:spcBef>
                <a:spcPct val="0"/>
              </a:spcBef>
              <a:buNone/>
              <a:defRPr sz="6000" b="1" kern="1200">
                <a:solidFill>
                  <a:schemeClr val="tx1"/>
                </a:solidFill>
                <a:latin typeface="+mj-lt"/>
                <a:ea typeface="+mj-ea"/>
                <a:cs typeface="+mj-cs"/>
              </a:defRPr>
            </a:lvl1pPr>
          </a:lstStyle>
          <a:p>
            <a:r>
              <a:rPr lang="en-US" sz="6353" spc="265" dirty="0"/>
              <a:t>SUMMARY</a:t>
            </a:r>
          </a:p>
        </p:txBody>
      </p:sp>
    </p:spTree>
    <p:extLst>
      <p:ext uri="{BB962C8B-B14F-4D97-AF65-F5344CB8AC3E}">
        <p14:creationId xmlns:p14="http://schemas.microsoft.com/office/powerpoint/2010/main" val="77703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2F1F36-34F1-4389-B4A5-67A42E081DA4}"/>
              </a:ext>
            </a:extLst>
          </p:cNvPr>
          <p:cNvPicPr>
            <a:picLocks noChangeAspect="1"/>
          </p:cNvPicPr>
          <p:nvPr/>
        </p:nvPicPr>
        <p:blipFill>
          <a:blip r:embed="rId2"/>
          <a:stretch>
            <a:fillRect/>
          </a:stretch>
        </p:blipFill>
        <p:spPr>
          <a:xfrm>
            <a:off x="219269" y="792416"/>
            <a:ext cx="11753461" cy="5273167"/>
          </a:xfrm>
          <a:prstGeom prst="rect">
            <a:avLst/>
          </a:prstGeom>
        </p:spPr>
      </p:pic>
    </p:spTree>
    <p:extLst>
      <p:ext uri="{BB962C8B-B14F-4D97-AF65-F5344CB8AC3E}">
        <p14:creationId xmlns:p14="http://schemas.microsoft.com/office/powerpoint/2010/main" val="219370313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8F950-B410-4102-9105-136D7AF22EC4}"/>
              </a:ext>
            </a:extLst>
          </p:cNvPr>
          <p:cNvPicPr>
            <a:picLocks noChangeAspect="1"/>
          </p:cNvPicPr>
          <p:nvPr/>
        </p:nvPicPr>
        <p:blipFill>
          <a:blip r:embed="rId2"/>
          <a:stretch>
            <a:fillRect/>
          </a:stretch>
        </p:blipFill>
        <p:spPr>
          <a:xfrm>
            <a:off x="607049" y="189199"/>
            <a:ext cx="10977901" cy="6479601"/>
          </a:xfrm>
          <a:prstGeom prst="rect">
            <a:avLst/>
          </a:prstGeom>
        </p:spPr>
      </p:pic>
    </p:spTree>
    <p:extLst>
      <p:ext uri="{BB962C8B-B14F-4D97-AF65-F5344CB8AC3E}">
        <p14:creationId xmlns:p14="http://schemas.microsoft.com/office/powerpoint/2010/main" val="28112932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CAPACITY</a:t>
            </a:r>
          </a:p>
        </p:txBody>
      </p:sp>
      <p:sp>
        <p:nvSpPr>
          <p:cNvPr id="3" name="Title 2">
            <a:extLst>
              <a:ext uri="{FF2B5EF4-FFF2-40B4-BE49-F238E27FC236}">
                <a16:creationId xmlns:a16="http://schemas.microsoft.com/office/drawing/2014/main" id="{F9248B39-5FF9-4230-B8C7-1E45D3F2488A}"/>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1</a:t>
            </a:r>
          </a:p>
        </p:txBody>
      </p:sp>
      <p:pic>
        <p:nvPicPr>
          <p:cNvPr id="4" name="Picture 3">
            <a:extLst>
              <a:ext uri="{FF2B5EF4-FFF2-40B4-BE49-F238E27FC236}">
                <a16:creationId xmlns:a16="http://schemas.microsoft.com/office/drawing/2014/main" id="{C95E1D00-6EB2-4155-A851-1F3EFE6DDB2D}"/>
              </a:ext>
            </a:extLst>
          </p:cNvPr>
          <p:cNvPicPr>
            <a:picLocks noChangeAspect="1"/>
          </p:cNvPicPr>
          <p:nvPr/>
        </p:nvPicPr>
        <p:blipFill>
          <a:blip r:embed="rId2"/>
          <a:stretch>
            <a:fillRect/>
          </a:stretch>
        </p:blipFill>
        <p:spPr>
          <a:xfrm>
            <a:off x="1267244" y="788853"/>
            <a:ext cx="9048667" cy="5807890"/>
          </a:xfrm>
          <a:prstGeom prst="rect">
            <a:avLst/>
          </a:prstGeom>
        </p:spPr>
      </p:pic>
    </p:spTree>
    <p:extLst>
      <p:ext uri="{BB962C8B-B14F-4D97-AF65-F5344CB8AC3E}">
        <p14:creationId xmlns:p14="http://schemas.microsoft.com/office/powerpoint/2010/main" val="178206618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5939C3-4260-4118-9D39-DB40EB06AECE}"/>
              </a:ext>
            </a:extLst>
          </p:cNvPr>
          <p:cNvGraphicFramePr>
            <a:graphicFrameLocks noGrp="1"/>
          </p:cNvGraphicFramePr>
          <p:nvPr>
            <p:extLst>
              <p:ext uri="{D42A27DB-BD31-4B8C-83A1-F6EECF244321}">
                <p14:modId xmlns:p14="http://schemas.microsoft.com/office/powerpoint/2010/main" val="3039570371"/>
              </p:ext>
            </p:extLst>
          </p:nvPr>
        </p:nvGraphicFramePr>
        <p:xfrm>
          <a:off x="1034473" y="692728"/>
          <a:ext cx="9901382" cy="5599445"/>
        </p:xfrm>
        <a:graphic>
          <a:graphicData uri="http://schemas.openxmlformats.org/drawingml/2006/table">
            <a:tbl>
              <a:tblPr/>
              <a:tblGrid>
                <a:gridCol w="1233656">
                  <a:extLst>
                    <a:ext uri="{9D8B030D-6E8A-4147-A177-3AD203B41FA5}">
                      <a16:colId xmlns:a16="http://schemas.microsoft.com/office/drawing/2014/main" val="2434193744"/>
                    </a:ext>
                  </a:extLst>
                </a:gridCol>
                <a:gridCol w="1927590">
                  <a:extLst>
                    <a:ext uri="{9D8B030D-6E8A-4147-A177-3AD203B41FA5}">
                      <a16:colId xmlns:a16="http://schemas.microsoft.com/office/drawing/2014/main" val="2088104971"/>
                    </a:ext>
                  </a:extLst>
                </a:gridCol>
                <a:gridCol w="1644876">
                  <a:extLst>
                    <a:ext uri="{9D8B030D-6E8A-4147-A177-3AD203B41FA5}">
                      <a16:colId xmlns:a16="http://schemas.microsoft.com/office/drawing/2014/main" val="2252745110"/>
                    </a:ext>
                  </a:extLst>
                </a:gridCol>
                <a:gridCol w="1516371">
                  <a:extLst>
                    <a:ext uri="{9D8B030D-6E8A-4147-A177-3AD203B41FA5}">
                      <a16:colId xmlns:a16="http://schemas.microsoft.com/office/drawing/2014/main" val="3844554373"/>
                    </a:ext>
                  </a:extLst>
                </a:gridCol>
                <a:gridCol w="1901887">
                  <a:extLst>
                    <a:ext uri="{9D8B030D-6E8A-4147-A177-3AD203B41FA5}">
                      <a16:colId xmlns:a16="http://schemas.microsoft.com/office/drawing/2014/main" val="4130796130"/>
                    </a:ext>
                  </a:extLst>
                </a:gridCol>
                <a:gridCol w="1677002">
                  <a:extLst>
                    <a:ext uri="{9D8B030D-6E8A-4147-A177-3AD203B41FA5}">
                      <a16:colId xmlns:a16="http://schemas.microsoft.com/office/drawing/2014/main" val="2451866062"/>
                    </a:ext>
                  </a:extLst>
                </a:gridCol>
              </a:tblGrid>
              <a:tr h="606044">
                <a:tc gridSpan="6">
                  <a:txBody>
                    <a:bodyPr/>
                    <a:lstStyle/>
                    <a:p>
                      <a:pPr algn="ctr" fontAlgn="b"/>
                      <a:r>
                        <a:rPr lang="en-US" sz="3600" b="0" i="0" u="none" strike="noStrike" dirty="0">
                          <a:solidFill>
                            <a:srgbClr val="000000"/>
                          </a:solidFill>
                          <a:effectLst/>
                          <a:latin typeface="Calibri" panose="020F0502020204030204" pitchFamily="34" charset="0"/>
                        </a:rPr>
                        <a:t>Estimated Financial Summary</a:t>
                      </a:r>
                    </a:p>
                  </a:txBody>
                  <a:tcPr marL="7640" marR="7640" marT="76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9163407"/>
                  </a:ext>
                </a:extLst>
              </a:tr>
              <a:tr h="1531744">
                <a:tc>
                  <a:txBody>
                    <a:bodyPr/>
                    <a:lstStyle/>
                    <a:p>
                      <a:pPr algn="ctr" fontAlgn="ctr"/>
                      <a:r>
                        <a:rPr lang="en-US" sz="2000" b="0" i="0" u="none" strike="noStrike" dirty="0">
                          <a:solidFill>
                            <a:srgbClr val="000000"/>
                          </a:solidFill>
                          <a:effectLst/>
                          <a:latin typeface="Calibri" panose="020F0502020204030204" pitchFamily="34" charset="0"/>
                        </a:rPr>
                        <a:t>Option</a:t>
                      </a:r>
                    </a:p>
                  </a:txBody>
                  <a:tcPr marL="7640" marR="7640" marT="76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Amount Borrowing</a:t>
                      </a:r>
                    </a:p>
                  </a:txBody>
                  <a:tcPr marL="7640" marR="7640" marT="76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Capital Being Used</a:t>
                      </a:r>
                    </a:p>
                  </a:txBody>
                  <a:tcPr marL="7640" marR="7640" marT="76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Tax Increase*</a:t>
                      </a:r>
                    </a:p>
                  </a:txBody>
                  <a:tcPr marL="7640" marR="7640" marT="76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Annual Impact on Average Property Assessment</a:t>
                      </a:r>
                    </a:p>
                  </a:txBody>
                  <a:tcPr marL="7640" marR="7640" marT="76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Debt Extended Through</a:t>
                      </a:r>
                    </a:p>
                  </a:txBody>
                  <a:tcPr marL="7640" marR="7640" marT="76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415471"/>
                  </a:ext>
                </a:extLst>
              </a:tr>
              <a:tr h="420757">
                <a:tc>
                  <a:txBody>
                    <a:bodyPr/>
                    <a:lstStyle/>
                    <a:p>
                      <a:pPr algn="ctr" fontAlgn="b"/>
                      <a:r>
                        <a:rPr lang="en-US" sz="1800" b="0" i="0" u="none" strike="noStrike" dirty="0">
                          <a:solidFill>
                            <a:srgbClr val="000000"/>
                          </a:solidFill>
                          <a:effectLst/>
                          <a:latin typeface="Calibri" panose="020F0502020204030204" pitchFamily="34" charset="0"/>
                        </a:rPr>
                        <a:t>1</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$15,000,000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.74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$95.32</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2041</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108594"/>
                  </a:ext>
                </a:extLst>
              </a:tr>
              <a:tr h="420757">
                <a:tc>
                  <a:txBody>
                    <a:bodyPr/>
                    <a:lstStyle/>
                    <a:p>
                      <a:pPr algn="ctr" fontAlgn="b"/>
                      <a:r>
                        <a:rPr lang="en-US" sz="1800" b="0" i="0" u="none" strike="noStrike">
                          <a:solidFill>
                            <a:srgbClr val="000000"/>
                          </a:solidFill>
                          <a:effectLst/>
                          <a:latin typeface="Calibri" panose="020F0502020204030204" pitchFamily="34" charset="0"/>
                        </a:rPr>
                        <a:t>2</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.98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$126.24</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2042</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197156"/>
                  </a:ext>
                </a:extLst>
              </a:tr>
              <a:tr h="420757">
                <a:tc>
                  <a:txBody>
                    <a:bodyPr/>
                    <a:lstStyle/>
                    <a:p>
                      <a:pPr algn="ctr" fontAlgn="b"/>
                      <a:r>
                        <a:rPr lang="en-US" sz="1800" b="0" i="0" u="none" strike="noStrike">
                          <a:solidFill>
                            <a:srgbClr val="000000"/>
                          </a:solidFill>
                          <a:effectLst/>
                          <a:latin typeface="Calibri" panose="020F0502020204030204" pitchFamily="34" charset="0"/>
                        </a:rPr>
                        <a:t>3</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.36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$46.37</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2041</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05093"/>
                  </a:ext>
                </a:extLst>
              </a:tr>
              <a:tr h="420757">
                <a:tc>
                  <a:txBody>
                    <a:bodyPr/>
                    <a:lstStyle/>
                    <a:p>
                      <a:pPr algn="ctr" fontAlgn="b"/>
                      <a:r>
                        <a:rPr lang="en-US" sz="1800" b="0" i="0" u="none" strike="noStrike">
                          <a:solidFill>
                            <a:srgbClr val="000000"/>
                          </a:solidFill>
                          <a:effectLst/>
                          <a:latin typeface="Calibri" panose="020F0502020204030204" pitchFamily="34" charset="0"/>
                        </a:rPr>
                        <a:t>4</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$4,200,000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.73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$94.03</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2042</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924886"/>
                  </a:ext>
                </a:extLst>
              </a:tr>
              <a:tr h="420757">
                <a:tc>
                  <a:txBody>
                    <a:bodyPr/>
                    <a:lstStyle/>
                    <a:p>
                      <a:pPr algn="ctr" fontAlgn="b"/>
                      <a:r>
                        <a:rPr lang="en-US" sz="1800" b="0" i="0" u="none" strike="noStrike">
                          <a:solidFill>
                            <a:srgbClr val="000000"/>
                          </a:solidFill>
                          <a:effectLst/>
                          <a:latin typeface="Calibri" panose="020F0502020204030204" pitchFamily="34" charset="0"/>
                        </a:rPr>
                        <a:t>5</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1800" b="0" i="0" u="none" strike="noStrike" dirty="0">
                          <a:solidFill>
                            <a:srgbClr val="000000"/>
                          </a:solidFill>
                          <a:effectLst/>
                          <a:latin typeface="Calibri" panose="020F0502020204030204" pitchFamily="34" charset="0"/>
                        </a:rPr>
                        <a:t>District does not have the borrowing capacity for this project.</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8054837"/>
                  </a:ext>
                </a:extLst>
              </a:tr>
              <a:tr h="420757">
                <a:tc>
                  <a:txBody>
                    <a:bodyPr/>
                    <a:lstStyle/>
                    <a:p>
                      <a:pPr algn="ctr" fontAlgn="b"/>
                      <a:r>
                        <a:rPr lang="en-US" sz="1800" b="0" i="0" u="none" strike="noStrike">
                          <a:solidFill>
                            <a:srgbClr val="000000"/>
                          </a:solidFill>
                          <a:effectLst/>
                          <a:latin typeface="Calibri" panose="020F0502020204030204" pitchFamily="34" charset="0"/>
                        </a:rPr>
                        <a:t>6</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$1,400,000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.73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$94.03</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2042</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071064"/>
                  </a:ext>
                </a:extLst>
              </a:tr>
              <a:tr h="441795">
                <a:tc>
                  <a:txBody>
                    <a:bodyPr/>
                    <a:lstStyle/>
                    <a:p>
                      <a:pPr algn="ctr" fontAlgn="b"/>
                      <a:r>
                        <a:rPr lang="en-US" sz="1800" b="0" i="0" u="none" strike="noStrike">
                          <a:solidFill>
                            <a:srgbClr val="000000"/>
                          </a:solidFill>
                          <a:effectLst/>
                          <a:latin typeface="Calibri" panose="020F0502020204030204" pitchFamily="34" charset="0"/>
                        </a:rPr>
                        <a:t>7</a:t>
                      </a:r>
                    </a:p>
                  </a:txBody>
                  <a:tcPr marL="7640" marR="7640" marT="764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$25,000,000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$5,000,000 </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.72 mills</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$92.75</a:t>
                      </a:r>
                    </a:p>
                  </a:txBody>
                  <a:tcPr marL="7640" marR="7640" marT="76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2043</a:t>
                      </a:r>
                    </a:p>
                  </a:txBody>
                  <a:tcPr marL="7640" marR="7640" marT="764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335110"/>
                  </a:ext>
                </a:extLst>
              </a:tr>
              <a:tr h="483873">
                <a:tc gridSpan="6">
                  <a:txBody>
                    <a:bodyPr/>
                    <a:lstStyle/>
                    <a:p>
                      <a:pPr algn="l" fontAlgn="ctr"/>
                      <a:r>
                        <a:rPr lang="en-US" sz="600" b="0" i="0" u="none" strike="noStrike"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Tax increase for just the project.  Tax Increases for the general fund are not included in these calculations and will be necessary to maintain normal operations.  Millage requirement studies provided by RBC Capital Markets.</a:t>
                      </a:r>
                    </a:p>
                  </a:txBody>
                  <a:tcPr marL="7640" marR="7640" marT="76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8411397"/>
                  </a:ext>
                </a:extLst>
              </a:tr>
            </a:tbl>
          </a:graphicData>
        </a:graphic>
      </p:graphicFrame>
    </p:spTree>
    <p:extLst>
      <p:ext uri="{BB962C8B-B14F-4D97-AF65-F5344CB8AC3E}">
        <p14:creationId xmlns:p14="http://schemas.microsoft.com/office/powerpoint/2010/main" val="108457373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7147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C76273-F202-4D9B-B60B-394257F698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6023" y="505326"/>
            <a:ext cx="11499954" cy="6352674"/>
          </a:xfrm>
          <a:prstGeom prst="rect">
            <a:avLst/>
          </a:prstGeom>
        </p:spPr>
      </p:pic>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23459"/>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LOYALSOCK VALLEY ES FLOOR PLAN</a:t>
            </a:r>
          </a:p>
        </p:txBody>
      </p:sp>
      <p:sp>
        <p:nvSpPr>
          <p:cNvPr id="3" name="Title 2">
            <a:extLst>
              <a:ext uri="{FF2B5EF4-FFF2-40B4-BE49-F238E27FC236}">
                <a16:creationId xmlns:a16="http://schemas.microsoft.com/office/drawing/2014/main" id="{8FEA33D3-19B5-43FD-ADD0-5F663CDC5CC9}"/>
              </a:ext>
            </a:extLst>
          </p:cNvPr>
          <p:cNvSpPr txBox="1">
            <a:spLocks/>
          </p:cNvSpPr>
          <p:nvPr/>
        </p:nvSpPr>
        <p:spPr>
          <a:xfrm>
            <a:off x="40105" y="-2345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1</a:t>
            </a:r>
          </a:p>
        </p:txBody>
      </p:sp>
    </p:spTree>
    <p:extLst>
      <p:ext uri="{BB962C8B-B14F-4D97-AF65-F5344CB8AC3E}">
        <p14:creationId xmlns:p14="http://schemas.microsoft.com/office/powerpoint/2010/main" val="36676450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2734491" y="122898"/>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pPr algn="r"/>
            <a:r>
              <a:rPr lang="en-US" sz="2400" spc="245" dirty="0">
                <a:solidFill>
                  <a:schemeClr val="bg1">
                    <a:lumMod val="50000"/>
                    <a:lumOff val="50000"/>
                  </a:schemeClr>
                </a:solidFill>
              </a:rPr>
              <a:t>ESTIMATED COSTS</a:t>
            </a:r>
          </a:p>
        </p:txBody>
      </p:sp>
      <p:sp>
        <p:nvSpPr>
          <p:cNvPr id="3" name="Title 2">
            <a:extLst>
              <a:ext uri="{FF2B5EF4-FFF2-40B4-BE49-F238E27FC236}">
                <a16:creationId xmlns:a16="http://schemas.microsoft.com/office/drawing/2014/main" id="{FA62249B-59CD-493F-9523-7E49F13F28D0}"/>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1</a:t>
            </a:r>
          </a:p>
        </p:txBody>
      </p:sp>
      <p:pic>
        <p:nvPicPr>
          <p:cNvPr id="4" name="Picture 3">
            <a:extLst>
              <a:ext uri="{FF2B5EF4-FFF2-40B4-BE49-F238E27FC236}">
                <a16:creationId xmlns:a16="http://schemas.microsoft.com/office/drawing/2014/main" id="{A04C8A4F-A9B5-4B02-A0BD-9C8E2BA58024}"/>
              </a:ext>
            </a:extLst>
          </p:cNvPr>
          <p:cNvPicPr>
            <a:picLocks noChangeAspect="1"/>
          </p:cNvPicPr>
          <p:nvPr/>
        </p:nvPicPr>
        <p:blipFill>
          <a:blip r:embed="rId2"/>
          <a:stretch>
            <a:fillRect/>
          </a:stretch>
        </p:blipFill>
        <p:spPr>
          <a:xfrm>
            <a:off x="2002803" y="778688"/>
            <a:ext cx="7589067" cy="2650312"/>
          </a:xfrm>
          <a:prstGeom prst="rect">
            <a:avLst/>
          </a:prstGeom>
        </p:spPr>
      </p:pic>
      <p:pic>
        <p:nvPicPr>
          <p:cNvPr id="6" name="Picture 5">
            <a:extLst>
              <a:ext uri="{FF2B5EF4-FFF2-40B4-BE49-F238E27FC236}">
                <a16:creationId xmlns:a16="http://schemas.microsoft.com/office/drawing/2014/main" id="{1AFBBD7F-E398-4641-B897-ACFE5EED865E}"/>
              </a:ext>
            </a:extLst>
          </p:cNvPr>
          <p:cNvPicPr>
            <a:picLocks noChangeAspect="1"/>
          </p:cNvPicPr>
          <p:nvPr/>
        </p:nvPicPr>
        <p:blipFill>
          <a:blip r:embed="rId3"/>
          <a:stretch>
            <a:fillRect/>
          </a:stretch>
        </p:blipFill>
        <p:spPr>
          <a:xfrm>
            <a:off x="2002802" y="3605260"/>
            <a:ext cx="7589067" cy="2650312"/>
          </a:xfrm>
          <a:prstGeom prst="rect">
            <a:avLst/>
          </a:prstGeom>
        </p:spPr>
      </p:pic>
      <p:pic>
        <p:nvPicPr>
          <p:cNvPr id="7" name="Picture 6">
            <a:extLst>
              <a:ext uri="{FF2B5EF4-FFF2-40B4-BE49-F238E27FC236}">
                <a16:creationId xmlns:a16="http://schemas.microsoft.com/office/drawing/2014/main" id="{B4CFDF62-6157-4DB8-8835-F6A700E2FFF8}"/>
              </a:ext>
            </a:extLst>
          </p:cNvPr>
          <p:cNvPicPr>
            <a:picLocks noChangeAspect="1"/>
          </p:cNvPicPr>
          <p:nvPr/>
        </p:nvPicPr>
        <p:blipFill>
          <a:blip r:embed="rId4"/>
          <a:stretch>
            <a:fillRect/>
          </a:stretch>
        </p:blipFill>
        <p:spPr>
          <a:xfrm>
            <a:off x="2002801" y="6431832"/>
            <a:ext cx="7589068" cy="303270"/>
          </a:xfrm>
          <a:prstGeom prst="rect">
            <a:avLst/>
          </a:prstGeom>
        </p:spPr>
      </p:pic>
    </p:spTree>
    <p:extLst>
      <p:ext uri="{BB962C8B-B14F-4D97-AF65-F5344CB8AC3E}">
        <p14:creationId xmlns:p14="http://schemas.microsoft.com/office/powerpoint/2010/main" val="37057536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Pros</a:t>
            </a:r>
          </a:p>
          <a:p>
            <a:pPr marL="457200" lvl="0" indent="-457200">
              <a:buFont typeface="Arial" panose="020B0604020202020204" pitchFamily="34" charset="0"/>
              <a:buChar char="•"/>
            </a:pPr>
            <a:r>
              <a:rPr lang="en-US" sz="3200" dirty="0"/>
              <a:t>Lower construction costs.</a:t>
            </a:r>
          </a:p>
          <a:p>
            <a:pPr marL="457200" lvl="0" indent="-457200">
              <a:buFont typeface="Arial" panose="020B0604020202020204" pitchFamily="34" charset="0"/>
              <a:buChar char="•"/>
            </a:pPr>
            <a:r>
              <a:rPr lang="en-US" sz="3200" dirty="0"/>
              <a:t>Maintains neighborhood schools.</a:t>
            </a:r>
          </a:p>
          <a:p>
            <a:r>
              <a:rPr lang="en-US" sz="3200" dirty="0"/>
              <a:t> </a:t>
            </a:r>
          </a:p>
          <a:p>
            <a:r>
              <a:rPr lang="en-US" sz="3200" u="sng" dirty="0"/>
              <a:t>Cons</a:t>
            </a:r>
          </a:p>
          <a:p>
            <a:pPr marL="457200" lvl="0" indent="-457200">
              <a:buFont typeface="Arial" panose="020B0604020202020204" pitchFamily="34" charset="0"/>
              <a:buChar char="•"/>
            </a:pPr>
            <a:r>
              <a:rPr lang="en-US" sz="3200" dirty="0"/>
              <a:t>Does not address all educational functional needs at Loyalsock Valley Elementary School.</a:t>
            </a:r>
          </a:p>
          <a:p>
            <a:pPr marL="457200" lvl="0" indent="-457200">
              <a:buFont typeface="Arial" panose="020B0604020202020204" pitchFamily="34" charset="0"/>
              <a:buChar char="•"/>
            </a:pPr>
            <a:r>
              <a:rPr lang="en-US" sz="3200" dirty="0"/>
              <a:t>Does not address all existing facility conditions or educational/functional deficiencies at Lyter Elementary School.</a:t>
            </a:r>
          </a:p>
          <a:p>
            <a:pPr marL="457200" lvl="0" indent="-457200">
              <a:buFont typeface="Arial" panose="020B0604020202020204" pitchFamily="34" charset="0"/>
              <a:buChar char="•"/>
            </a:pPr>
            <a:r>
              <a:rPr lang="en-US" sz="3200" dirty="0"/>
              <a:t>Lack of equity and shared resources among grade levels.</a:t>
            </a:r>
          </a:p>
          <a:p>
            <a:pPr marL="457200" indent="-457200">
              <a:buFont typeface="Arial" panose="020B0604020202020204" pitchFamily="34" charset="0"/>
              <a:buChar char="•"/>
            </a:pPr>
            <a:r>
              <a:rPr lang="en-US" sz="3200" dirty="0"/>
              <a:t>Not as operationally efficient as other Options.</a:t>
            </a:r>
          </a:p>
          <a:p>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1</a:t>
            </a:r>
          </a:p>
        </p:txBody>
      </p:sp>
    </p:spTree>
    <p:extLst>
      <p:ext uri="{BB962C8B-B14F-4D97-AF65-F5344CB8AC3E}">
        <p14:creationId xmlns:p14="http://schemas.microsoft.com/office/powerpoint/2010/main" val="37945425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11D861E-C167-41C9-95EC-D7EF3DA3BE2D}"/>
              </a:ext>
            </a:extLst>
          </p:cNvPr>
          <p:cNvSpPr txBox="1">
            <a:spLocks/>
          </p:cNvSpPr>
          <p:nvPr/>
        </p:nvSpPr>
        <p:spPr>
          <a:xfrm>
            <a:off x="506381" y="1151845"/>
            <a:ext cx="11324836" cy="5006358"/>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200" u="sng" dirty="0"/>
              <a:t>Estimated Significant Savings</a:t>
            </a:r>
          </a:p>
          <a:p>
            <a:pPr marL="457200" lvl="0" indent="-457200">
              <a:buFont typeface="Arial" panose="020B0604020202020204" pitchFamily="34" charset="0"/>
              <a:buChar char="•"/>
            </a:pPr>
            <a:r>
              <a:rPr lang="en-US" sz="3200" dirty="0"/>
              <a:t>No Savings with this option.</a:t>
            </a:r>
          </a:p>
          <a:p>
            <a:r>
              <a:rPr lang="en-US" sz="3200" dirty="0"/>
              <a:t> </a:t>
            </a:r>
          </a:p>
          <a:p>
            <a:r>
              <a:rPr lang="en-US" sz="3200" u="sng" dirty="0"/>
              <a:t>Estimated Tax Increase Needed to Support Project </a:t>
            </a:r>
          </a:p>
          <a:p>
            <a:r>
              <a:rPr lang="en-US" sz="3200" spc="245" dirty="0"/>
              <a:t>Borrowing $15 Million and up to $1 Million from Capital </a:t>
            </a:r>
          </a:p>
          <a:p>
            <a:pPr marL="514350" indent="-514350">
              <a:buAutoNum type="arabicPlain" startAt="2022"/>
            </a:pPr>
            <a:r>
              <a:rPr lang="en-US" sz="3200" spc="245" dirty="0"/>
              <a:t>     .14mills</a:t>
            </a:r>
          </a:p>
          <a:p>
            <a:pPr marL="514350" indent="-514350">
              <a:buAutoNum type="arabicPlain" startAt="2022"/>
            </a:pPr>
            <a:r>
              <a:rPr lang="en-US" sz="3200" spc="245" dirty="0"/>
              <a:t>     .15mills</a:t>
            </a:r>
          </a:p>
          <a:p>
            <a:pPr marL="514350" indent="-514350">
              <a:buAutoNum type="arabicPlain" startAt="2022"/>
            </a:pPr>
            <a:r>
              <a:rPr lang="en-US" sz="3200" spc="245" dirty="0"/>
              <a:t>     .15mills</a:t>
            </a:r>
          </a:p>
          <a:p>
            <a:pPr marL="514350" indent="-514350">
              <a:buAutoNum type="arabicPlain" startAt="2022"/>
            </a:pPr>
            <a:r>
              <a:rPr lang="en-US" sz="3200" spc="245" dirty="0"/>
              <a:t>     .15mills</a:t>
            </a:r>
          </a:p>
          <a:p>
            <a:pPr marL="514350" indent="-514350">
              <a:buAutoNum type="arabicPlain" startAt="2022"/>
            </a:pPr>
            <a:r>
              <a:rPr lang="en-US" sz="3200" spc="245" dirty="0"/>
              <a:t>     </a:t>
            </a:r>
            <a:r>
              <a:rPr lang="en-US" sz="3200" u="sng" spc="245" dirty="0"/>
              <a:t>.15mills</a:t>
            </a:r>
          </a:p>
          <a:p>
            <a:r>
              <a:rPr lang="en-US" sz="3200" spc="245" dirty="0"/>
              <a:t>Total     .74mills (This is in addition to any increase needed for operations.)</a:t>
            </a:r>
          </a:p>
          <a:p>
            <a:endParaRPr lang="en-US" sz="3200" spc="245" dirty="0"/>
          </a:p>
          <a:p>
            <a:pPr marL="514350" indent="-514350">
              <a:buAutoNum type="arabicPlain" startAt="2022"/>
            </a:pPr>
            <a:endParaRPr lang="en-US" sz="3200" spc="245" dirty="0"/>
          </a:p>
        </p:txBody>
      </p:sp>
      <p:sp>
        <p:nvSpPr>
          <p:cNvPr id="3" name="Title 2">
            <a:extLst>
              <a:ext uri="{FF2B5EF4-FFF2-40B4-BE49-F238E27FC236}">
                <a16:creationId xmlns:a16="http://schemas.microsoft.com/office/drawing/2014/main" id="{2717FBEC-DC92-472C-91EB-3B955977297E}"/>
              </a:ext>
            </a:extLst>
          </p:cNvPr>
          <p:cNvSpPr txBox="1">
            <a:spLocks/>
          </p:cNvSpPr>
          <p:nvPr/>
        </p:nvSpPr>
        <p:spPr>
          <a:xfrm>
            <a:off x="134361" y="122897"/>
            <a:ext cx="9457509" cy="448499"/>
          </a:xfrm>
          <a:prstGeom prst="rect">
            <a:avLst/>
          </a:prstGeom>
        </p:spPr>
        <p:txBody>
          <a:bodyPr>
            <a:noAutofit/>
          </a:bodyPr>
          <a:lstStyle>
            <a:lvl1pPr algn="l" defTabSz="960120" rtl="0" eaLnBrk="1" latinLnBrk="0" hangingPunct="1">
              <a:lnSpc>
                <a:spcPct val="90000"/>
              </a:lnSpc>
              <a:spcBef>
                <a:spcPct val="0"/>
              </a:spcBef>
              <a:buNone/>
              <a:defRPr sz="4620" kern="1200">
                <a:solidFill>
                  <a:schemeClr val="tx1"/>
                </a:solidFill>
                <a:latin typeface="+mj-lt"/>
                <a:ea typeface="+mj-ea"/>
                <a:cs typeface="+mj-cs"/>
              </a:defRPr>
            </a:lvl1pPr>
          </a:lstStyle>
          <a:p>
            <a:r>
              <a:rPr lang="en-US" sz="3600" spc="245" dirty="0">
                <a:solidFill>
                  <a:schemeClr val="bg1">
                    <a:lumMod val="50000"/>
                    <a:lumOff val="50000"/>
                  </a:schemeClr>
                </a:solidFill>
              </a:rPr>
              <a:t>OPTION 1</a:t>
            </a:r>
          </a:p>
        </p:txBody>
      </p:sp>
    </p:spTree>
    <p:extLst>
      <p:ext uri="{BB962C8B-B14F-4D97-AF65-F5344CB8AC3E}">
        <p14:creationId xmlns:p14="http://schemas.microsoft.com/office/powerpoint/2010/main" val="2595897076"/>
      </p:ext>
    </p:extLst>
  </p:cSld>
  <p:clrMapOvr>
    <a:masterClrMapping/>
  </p:clrMapOvr>
  <p:transition>
    <p:fade/>
  </p:transition>
</p:sld>
</file>

<file path=ppt/theme/theme1.xml><?xml version="1.0" encoding="utf-8"?>
<a:theme xmlns:a="http://schemas.openxmlformats.org/drawingml/2006/main" name="Custom Design">
  <a:themeElements>
    <a:clrScheme name="Custom 1">
      <a:dk1>
        <a:srgbClr val="002D62"/>
      </a:dk1>
      <a:lt1>
        <a:srgbClr val="FFFFFF"/>
      </a:lt1>
      <a:dk2>
        <a:srgbClr val="82217F"/>
      </a:dk2>
      <a:lt2>
        <a:srgbClr val="E36F1E"/>
      </a:lt2>
      <a:accent1>
        <a:srgbClr val="6CA410"/>
      </a:accent1>
      <a:accent2>
        <a:srgbClr val="82217F"/>
      </a:accent2>
      <a:accent3>
        <a:srgbClr val="002D62"/>
      </a:accent3>
      <a:accent4>
        <a:srgbClr val="0070C0"/>
      </a:accent4>
      <a:accent5>
        <a:srgbClr val="11B7CD"/>
      </a:accent5>
      <a:accent6>
        <a:srgbClr val="EA9358"/>
      </a:accent6>
      <a:hlink>
        <a:srgbClr val="67AABF"/>
      </a:hlink>
      <a:folHlink>
        <a:srgbClr val="ABAF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8728</TotalTime>
  <Words>944</Words>
  <Application>Microsoft Office PowerPoint</Application>
  <PresentationFormat>Widescreen</PresentationFormat>
  <Paragraphs>298</Paragraphs>
  <Slides>51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CRA Architects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Davis</dc:creator>
  <cp:lastModifiedBy>Scott M. Cousin</cp:lastModifiedBy>
  <cp:revision>407</cp:revision>
  <cp:lastPrinted>2020-07-13T14:54:10Z</cp:lastPrinted>
  <dcterms:created xsi:type="dcterms:W3CDTF">2017-01-26T21:34:17Z</dcterms:created>
  <dcterms:modified xsi:type="dcterms:W3CDTF">2020-07-14T23:17:22Z</dcterms:modified>
</cp:coreProperties>
</file>