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77" r:id="rId4"/>
    <p:sldId id="278" r:id="rId5"/>
    <p:sldId id="285" r:id="rId6"/>
    <p:sldId id="372" r:id="rId7"/>
    <p:sldId id="369" r:id="rId8"/>
    <p:sldId id="373" r:id="rId9"/>
    <p:sldId id="347" r:id="rId10"/>
    <p:sldId id="360" r:id="rId11"/>
    <p:sldId id="364" r:id="rId12"/>
    <p:sldId id="361" r:id="rId13"/>
    <p:sldId id="370" r:id="rId14"/>
    <p:sldId id="323" r:id="rId15"/>
    <p:sldId id="362" r:id="rId16"/>
    <p:sldId id="363" r:id="rId17"/>
    <p:sldId id="358" r:id="rId18"/>
    <p:sldId id="293" r:id="rId19"/>
    <p:sldId id="350" r:id="rId20"/>
    <p:sldId id="365" r:id="rId21"/>
    <p:sldId id="366" r:id="rId22"/>
    <p:sldId id="325" r:id="rId23"/>
    <p:sldId id="309" r:id="rId24"/>
    <p:sldId id="371" r:id="rId25"/>
    <p:sldId id="306" r:id="rId26"/>
    <p:sldId id="305" r:id="rId27"/>
    <p:sldId id="311" r:id="rId28"/>
    <p:sldId id="351" r:id="rId29"/>
    <p:sldId id="359" r:id="rId30"/>
    <p:sldId id="299" r:id="rId31"/>
    <p:sldId id="330" r:id="rId32"/>
    <p:sldId id="367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  <p:cmAuthor id="1" name="Debra LaGrone" initials="DL" lastIdx="1" clrIdx="1"/>
  <p:cmAuthor id="2" name="Susan Shogren" initials="SS" lastIdx="13" clrIdx="2"/>
  <p:cmAuthor id="3" name="Debra LaGrone" initials="DRL" lastIdx="1" clrIdx="3"/>
  <p:cmAuthor id="4" name="Debra La Grone" initials="DLG" lastIdx="9" clrIdx="4">
    <p:extLst>
      <p:ext uri="{19B8F6BF-5375-455C-9EA6-DF929625EA0E}">
        <p15:presenceInfo xmlns:p15="http://schemas.microsoft.com/office/powerpoint/2012/main" userId="S-1-5-21-530780909-28726180-930774774-35379" providerId="AD"/>
      </p:ext>
    </p:extLst>
  </p:cmAuthor>
  <p:cmAuthor id="5" name="Debra La Grone" initials="DLG [2]" lastIdx="16" clrIdx="5">
    <p:extLst>
      <p:ext uri="{19B8F6BF-5375-455C-9EA6-DF929625EA0E}">
        <p15:presenceInfo xmlns:p15="http://schemas.microsoft.com/office/powerpoint/2012/main" userId="S::lagroned@nasfaa.org::8ae4e4ee-2b87-428c-a5cd-b11307ef7362" providerId="AD"/>
      </p:ext>
    </p:extLst>
  </p:cmAuthor>
  <p:cmAuthor id="6" name="Lissa Powell" initials="LP" lastIdx="18" clrIdx="6">
    <p:extLst>
      <p:ext uri="{19B8F6BF-5375-455C-9EA6-DF929625EA0E}">
        <p15:presenceInfo xmlns:p15="http://schemas.microsoft.com/office/powerpoint/2012/main" userId="S-1-5-21-530780909-28726180-930774774-38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6"/>
    <a:srgbClr val="0099FF"/>
    <a:srgbClr val="0066FF"/>
    <a:srgbClr val="0084DE"/>
    <a:srgbClr val="0066CC"/>
    <a:srgbClr val="3333CC"/>
    <a:srgbClr val="7CBE5E"/>
    <a:srgbClr val="8FC876"/>
    <a:srgbClr val="56933B"/>
    <a:srgbClr val="FA9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4660"/>
  </p:normalViewPr>
  <p:slideViewPr>
    <p:cSldViewPr>
      <p:cViewPr varScale="1">
        <p:scale>
          <a:sx n="73" d="100"/>
          <a:sy n="73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804" y="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C5EFF-9053-4376-9EEC-D9EBC395BE0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1FF52-536F-40DB-A4B6-C4E48ED31DDF}">
      <dgm:prSet custT="1"/>
      <dgm:spPr>
        <a:solidFill>
          <a:srgbClr val="56933B"/>
        </a:solidFill>
        <a:ln>
          <a:solidFill>
            <a:srgbClr val="3B4311"/>
          </a:solidFill>
        </a:ln>
      </dgm:spPr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gm:t>
    </dgm:pt>
    <dgm:pt modelId="{263D5951-AD9F-498E-856E-4AE76114A566}" type="parTrans" cxnId="{D50EBD9C-3D03-4D66-A920-4D6CA7584931}">
      <dgm:prSet/>
      <dgm:spPr/>
      <dgm:t>
        <a:bodyPr/>
        <a:lstStyle/>
        <a:p>
          <a:endParaRPr lang="en-US"/>
        </a:p>
      </dgm:t>
    </dgm:pt>
    <dgm:pt modelId="{A32F12A8-317D-4CC6-B27A-DBD4E5D82F50}" type="sibTrans" cxnId="{D50EBD9C-3D03-4D66-A920-4D6CA7584931}">
      <dgm:prSet/>
      <dgm:spPr/>
      <dgm:t>
        <a:bodyPr/>
        <a:lstStyle/>
        <a:p>
          <a:endParaRPr lang="en-US"/>
        </a:p>
      </dgm:t>
    </dgm:pt>
    <dgm:pt modelId="{2A255BCD-0BF0-483D-96E4-E6D8BFEA52F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gm:t>
    </dgm:pt>
    <dgm:pt modelId="{5D76D5C5-CE60-440D-B387-8C7E57F18E9E}" type="parTrans" cxnId="{A4401B19-1522-4DEA-955F-B7A994020912}">
      <dgm:prSet/>
      <dgm:spPr/>
      <dgm:t>
        <a:bodyPr/>
        <a:lstStyle/>
        <a:p>
          <a:endParaRPr lang="en-US"/>
        </a:p>
      </dgm:t>
    </dgm:pt>
    <dgm:pt modelId="{175EBD24-D57C-45A7-9535-F7152F2852ED}" type="sibTrans" cxnId="{A4401B19-1522-4DEA-955F-B7A994020912}">
      <dgm:prSet/>
      <dgm:spPr/>
      <dgm:t>
        <a:bodyPr/>
        <a:lstStyle/>
        <a:p>
          <a:endParaRPr lang="en-US"/>
        </a:p>
      </dgm:t>
    </dgm:pt>
    <dgm:pt modelId="{0AE15FA1-BA45-49C6-8E65-46B7DE86F3EC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Marriage date is January 2019, or later</a:t>
          </a:r>
        </a:p>
      </dgm:t>
    </dgm:pt>
    <dgm:pt modelId="{E7F4D3C9-E357-46F6-9041-5BDB80291D1F}" type="parTrans" cxnId="{DC5C08B8-09C6-41D8-AB73-A4F8BD5E69DC}">
      <dgm:prSet/>
      <dgm:spPr/>
      <dgm:t>
        <a:bodyPr/>
        <a:lstStyle/>
        <a:p>
          <a:endParaRPr lang="en-US"/>
        </a:p>
      </dgm:t>
    </dgm:pt>
    <dgm:pt modelId="{7681AEC3-0533-488C-9AD0-E86BECD4A283}" type="sibTrans" cxnId="{DC5C08B8-09C6-41D8-AB73-A4F8BD5E69DC}">
      <dgm:prSet/>
      <dgm:spPr/>
      <dgm:t>
        <a:bodyPr/>
        <a:lstStyle/>
        <a:p>
          <a:endParaRPr lang="en-US"/>
        </a:p>
      </dgm:t>
    </dgm:pt>
    <dgm:pt modelId="{E0F438C5-B74D-49B8-B4A0-4E9D6A688D2A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gm:t>
    </dgm:pt>
    <dgm:pt modelId="{DC26DA5E-0935-431F-89F6-7564046A677F}" type="parTrans" cxnId="{2ADB7592-111C-49FC-A325-D46C3DD19C27}">
      <dgm:prSet/>
      <dgm:spPr/>
      <dgm:t>
        <a:bodyPr/>
        <a:lstStyle/>
        <a:p>
          <a:endParaRPr lang="en-US"/>
        </a:p>
      </dgm:t>
    </dgm:pt>
    <dgm:pt modelId="{E980A363-4A04-43E3-9C19-B8559CE1E202}" type="sibTrans" cxnId="{2ADB7592-111C-49FC-A325-D46C3DD19C27}">
      <dgm:prSet/>
      <dgm:spPr/>
      <dgm:t>
        <a:bodyPr/>
        <a:lstStyle/>
        <a:p>
          <a:endParaRPr lang="en-US"/>
        </a:p>
      </dgm:t>
    </dgm:pt>
    <dgm:pt modelId="{A64E9A79-1E66-4466-8E00-24181C4B552A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gm:t>
    </dgm:pt>
    <dgm:pt modelId="{D4BD6447-7AD2-444E-8270-EE9DE3CA86E9}" type="parTrans" cxnId="{AA53AF19-6727-49A4-B876-EBEE300E1003}">
      <dgm:prSet/>
      <dgm:spPr/>
      <dgm:t>
        <a:bodyPr/>
        <a:lstStyle/>
        <a:p>
          <a:endParaRPr lang="en-US"/>
        </a:p>
      </dgm:t>
    </dgm:pt>
    <dgm:pt modelId="{F905D5C6-3682-4F50-BD85-A47BD5F401B1}" type="sibTrans" cxnId="{AA53AF19-6727-49A4-B876-EBEE300E1003}">
      <dgm:prSet/>
      <dgm:spPr/>
      <dgm:t>
        <a:bodyPr/>
        <a:lstStyle/>
        <a:p>
          <a:endParaRPr lang="en-US"/>
        </a:p>
      </dgm:t>
    </dgm:pt>
    <dgm:pt modelId="{D898F009-08BE-4028-8107-06406E6FBDC9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gm:t>
    </dgm:pt>
    <dgm:pt modelId="{F1CBBCE2-BF8A-47BA-952A-D338522831F8}" type="parTrans" cxnId="{E0C0BB6C-7420-47FD-9517-68C126CA1EBE}">
      <dgm:prSet/>
      <dgm:spPr/>
      <dgm:t>
        <a:bodyPr/>
        <a:lstStyle/>
        <a:p>
          <a:endParaRPr lang="en-US"/>
        </a:p>
      </dgm:t>
    </dgm:pt>
    <dgm:pt modelId="{E66D69B7-BE8F-4D40-8BD1-8601F57236C6}" type="sibTrans" cxnId="{E0C0BB6C-7420-47FD-9517-68C126CA1EBE}">
      <dgm:prSet/>
      <dgm:spPr/>
      <dgm:t>
        <a:bodyPr/>
        <a:lstStyle/>
        <a:p>
          <a:endParaRPr lang="en-US"/>
        </a:p>
      </dgm:t>
    </dgm:pt>
    <dgm:pt modelId="{24FA7423-780A-4ADB-9AB4-21898780D5C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gm:t>
    </dgm:pt>
    <dgm:pt modelId="{5BC799F9-1174-4469-BEC2-BB49B35AEBE0}" type="parTrans" cxnId="{7572EBF4-1B04-4FDA-BAFB-049D08FD4DC1}">
      <dgm:prSet/>
      <dgm:spPr/>
      <dgm:t>
        <a:bodyPr/>
        <a:lstStyle/>
        <a:p>
          <a:endParaRPr lang="en-US"/>
        </a:p>
      </dgm:t>
    </dgm:pt>
    <dgm:pt modelId="{A7E1910F-ED3F-44D4-99E7-D0AF395AFB18}" type="sibTrans" cxnId="{7572EBF4-1B04-4FDA-BAFB-049D08FD4DC1}">
      <dgm:prSet/>
      <dgm:spPr/>
      <dgm:t>
        <a:bodyPr/>
        <a:lstStyle/>
        <a:p>
          <a:endParaRPr lang="en-US"/>
        </a:p>
      </dgm:t>
    </dgm:pt>
    <dgm:pt modelId="{366AE46E-54A1-46C7-8302-02F8E013220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gm:t>
    </dgm:pt>
    <dgm:pt modelId="{C9BD7727-3057-412F-BA8E-7A68954F65B4}" type="parTrans" cxnId="{B22A32FF-14AF-4EFC-86B2-209ED19D4AA1}">
      <dgm:prSet/>
      <dgm:spPr/>
      <dgm:t>
        <a:bodyPr/>
        <a:lstStyle/>
        <a:p>
          <a:endParaRPr lang="en-US"/>
        </a:p>
      </dgm:t>
    </dgm:pt>
    <dgm:pt modelId="{74B001D5-F46A-4714-8788-0D0432FE50C0}" type="sibTrans" cxnId="{B22A32FF-14AF-4EFC-86B2-209ED19D4AA1}">
      <dgm:prSet/>
      <dgm:spPr/>
      <dgm:t>
        <a:bodyPr/>
        <a:lstStyle/>
        <a:p>
          <a:endParaRPr lang="en-US"/>
        </a:p>
      </dgm:t>
    </dgm:pt>
    <dgm:pt modelId="{57F9FCD9-3BA1-46FE-9A86-98F8EC167EF4}" type="pres">
      <dgm:prSet presAssocID="{068C5EFF-9053-4376-9EEC-D9EBC395BE0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2B2D4-5D81-4E02-BF5F-CA5FC3672B12}" type="pres">
      <dgm:prSet presAssocID="{0F81FF52-536F-40DB-A4B6-C4E48ED31DDF}" presName="roof" presStyleLbl="dkBgShp" presStyleIdx="0" presStyleCnt="2"/>
      <dgm:spPr/>
      <dgm:t>
        <a:bodyPr/>
        <a:lstStyle/>
        <a:p>
          <a:endParaRPr lang="en-US"/>
        </a:p>
      </dgm:t>
    </dgm:pt>
    <dgm:pt modelId="{1AF5C997-57E5-49AB-913E-B40A9C402D87}" type="pres">
      <dgm:prSet presAssocID="{0F81FF52-536F-40DB-A4B6-C4E48ED31DDF}" presName="pillars" presStyleCnt="0"/>
      <dgm:spPr/>
    </dgm:pt>
    <dgm:pt modelId="{4D5791FB-88AE-4085-BF06-6168C6E23C57}" type="pres">
      <dgm:prSet presAssocID="{0F81FF52-536F-40DB-A4B6-C4E48ED31DDF}" presName="pillar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998BF-0381-477E-AAE8-B755529DF6D1}" type="pres">
      <dgm:prSet presAssocID="{0AE15FA1-BA45-49C6-8E65-46B7DE86F3EC}" presName="pillar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29F29-8EC1-4265-A142-EAD87D1B180B}" type="pres">
      <dgm:prSet presAssocID="{E0F438C5-B74D-49B8-B4A0-4E9D6A688D2A}" presName="pillar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335F-6E72-4F66-A0C0-843B5C20B1F0}" type="pres">
      <dgm:prSet presAssocID="{A64E9A79-1E66-4466-8E00-24181C4B552A}" presName="pillar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0CE40-12DE-4F3E-A162-5D510837C7AF}" type="pres">
      <dgm:prSet presAssocID="{D898F009-08BE-4028-8107-06406E6FBDC9}" presName="pillar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7B1B9-6CE1-4570-9F42-E88FB51EE26F}" type="pres">
      <dgm:prSet presAssocID="{24FA7423-780A-4ADB-9AB4-21898780D5CE}" presName="pillar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ABA9C-E4A3-48F6-BA97-577BC1FC89D9}" type="pres">
      <dgm:prSet presAssocID="{366AE46E-54A1-46C7-8302-02F8E013220E}" presName="pillar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24CA5-A769-4AD8-9829-CACB8FAAEB88}" type="pres">
      <dgm:prSet presAssocID="{0F81FF52-536F-40DB-A4B6-C4E48ED31DDF}" presName="base" presStyleLbl="dkBgShp" presStyleIdx="1" presStyleCnt="2"/>
      <dgm:spPr>
        <a:solidFill>
          <a:srgbClr val="56933B"/>
        </a:solidFill>
        <a:ln>
          <a:solidFill>
            <a:schemeClr val="bg1"/>
          </a:solidFill>
        </a:ln>
      </dgm:spPr>
    </dgm:pt>
  </dgm:ptLst>
  <dgm:cxnLst>
    <dgm:cxn modelId="{E0C0BB6C-7420-47FD-9517-68C126CA1EBE}" srcId="{0F81FF52-536F-40DB-A4B6-C4E48ED31DDF}" destId="{D898F009-08BE-4028-8107-06406E6FBDC9}" srcOrd="4" destOrd="0" parTransId="{F1CBBCE2-BF8A-47BA-952A-D338522831F8}" sibTransId="{E66D69B7-BE8F-4D40-8BD1-8601F57236C6}"/>
    <dgm:cxn modelId="{01C0B016-3681-4615-B016-7AFE90C503C7}" type="presOf" srcId="{068C5EFF-9053-4376-9EEC-D9EBC395BE0F}" destId="{57F9FCD9-3BA1-46FE-9A86-98F8EC167EF4}" srcOrd="0" destOrd="0" presId="urn:microsoft.com/office/officeart/2005/8/layout/hList3"/>
    <dgm:cxn modelId="{B22A32FF-14AF-4EFC-86B2-209ED19D4AA1}" srcId="{0F81FF52-536F-40DB-A4B6-C4E48ED31DDF}" destId="{366AE46E-54A1-46C7-8302-02F8E013220E}" srcOrd="6" destOrd="0" parTransId="{C9BD7727-3057-412F-BA8E-7A68954F65B4}" sibTransId="{74B001D5-F46A-4714-8788-0D0432FE50C0}"/>
    <dgm:cxn modelId="{E128BB36-9A51-4F2C-A7DA-235C338869B6}" type="presOf" srcId="{E0F438C5-B74D-49B8-B4A0-4E9D6A688D2A}" destId="{58829F29-8EC1-4265-A142-EAD87D1B180B}" srcOrd="0" destOrd="0" presId="urn:microsoft.com/office/officeart/2005/8/layout/hList3"/>
    <dgm:cxn modelId="{2ADB7592-111C-49FC-A325-D46C3DD19C27}" srcId="{0F81FF52-536F-40DB-A4B6-C4E48ED31DDF}" destId="{E0F438C5-B74D-49B8-B4A0-4E9D6A688D2A}" srcOrd="2" destOrd="0" parTransId="{DC26DA5E-0935-431F-89F6-7564046A677F}" sibTransId="{E980A363-4A04-43E3-9C19-B8559CE1E202}"/>
    <dgm:cxn modelId="{D50EBD9C-3D03-4D66-A920-4D6CA7584931}" srcId="{068C5EFF-9053-4376-9EEC-D9EBC395BE0F}" destId="{0F81FF52-536F-40DB-A4B6-C4E48ED31DDF}" srcOrd="0" destOrd="0" parTransId="{263D5951-AD9F-498E-856E-4AE76114A566}" sibTransId="{A32F12A8-317D-4CC6-B27A-DBD4E5D82F50}"/>
    <dgm:cxn modelId="{DC5C08B8-09C6-41D8-AB73-A4F8BD5E69DC}" srcId="{0F81FF52-536F-40DB-A4B6-C4E48ED31DDF}" destId="{0AE15FA1-BA45-49C6-8E65-46B7DE86F3EC}" srcOrd="1" destOrd="0" parTransId="{E7F4D3C9-E357-46F6-9041-5BDB80291D1F}" sibTransId="{7681AEC3-0533-488C-9AD0-E86BECD4A283}"/>
    <dgm:cxn modelId="{AA53AF19-6727-49A4-B876-EBEE300E1003}" srcId="{0F81FF52-536F-40DB-A4B6-C4E48ED31DDF}" destId="{A64E9A79-1E66-4466-8E00-24181C4B552A}" srcOrd="3" destOrd="0" parTransId="{D4BD6447-7AD2-444E-8270-EE9DE3CA86E9}" sibTransId="{F905D5C6-3682-4F50-BD85-A47BD5F401B1}"/>
    <dgm:cxn modelId="{CEFE2D90-121E-4C91-AFD1-02354009BE55}" type="presOf" srcId="{0F81FF52-536F-40DB-A4B6-C4E48ED31DDF}" destId="{32E2B2D4-5D81-4E02-BF5F-CA5FC3672B12}" srcOrd="0" destOrd="0" presId="urn:microsoft.com/office/officeart/2005/8/layout/hList3"/>
    <dgm:cxn modelId="{36FE0912-7DCC-4B09-A0C1-6901868EEF0B}" type="presOf" srcId="{0AE15FA1-BA45-49C6-8E65-46B7DE86F3EC}" destId="{10E998BF-0381-477E-AAE8-B755529DF6D1}" srcOrd="0" destOrd="0" presId="urn:microsoft.com/office/officeart/2005/8/layout/hList3"/>
    <dgm:cxn modelId="{7572EBF4-1B04-4FDA-BAFB-049D08FD4DC1}" srcId="{0F81FF52-536F-40DB-A4B6-C4E48ED31DDF}" destId="{24FA7423-780A-4ADB-9AB4-21898780D5CE}" srcOrd="5" destOrd="0" parTransId="{5BC799F9-1174-4469-BEC2-BB49B35AEBE0}" sibTransId="{A7E1910F-ED3F-44D4-99E7-D0AF395AFB18}"/>
    <dgm:cxn modelId="{A4401B19-1522-4DEA-955F-B7A994020912}" srcId="{0F81FF52-536F-40DB-A4B6-C4E48ED31DDF}" destId="{2A255BCD-0BF0-483D-96E4-E6D8BFEA52FE}" srcOrd="0" destOrd="0" parTransId="{5D76D5C5-CE60-440D-B387-8C7E57F18E9E}" sibTransId="{175EBD24-D57C-45A7-9535-F7152F2852ED}"/>
    <dgm:cxn modelId="{7DE3333A-0E7D-4298-9312-586589D6410D}" type="presOf" srcId="{A64E9A79-1E66-4466-8E00-24181C4B552A}" destId="{82F5335F-6E72-4F66-A0C0-843B5C20B1F0}" srcOrd="0" destOrd="0" presId="urn:microsoft.com/office/officeart/2005/8/layout/hList3"/>
    <dgm:cxn modelId="{3D7BE7C1-34F7-4D0B-BB09-3F5B42DC45FF}" type="presOf" srcId="{24FA7423-780A-4ADB-9AB4-21898780D5CE}" destId="{B487B1B9-6CE1-4570-9F42-E88FB51EE26F}" srcOrd="0" destOrd="0" presId="urn:microsoft.com/office/officeart/2005/8/layout/hList3"/>
    <dgm:cxn modelId="{9D926FF3-B65F-40AA-BFAF-B4A2F3311787}" type="presOf" srcId="{2A255BCD-0BF0-483D-96E4-E6D8BFEA52FE}" destId="{4D5791FB-88AE-4085-BF06-6168C6E23C57}" srcOrd="0" destOrd="0" presId="urn:microsoft.com/office/officeart/2005/8/layout/hList3"/>
    <dgm:cxn modelId="{FDB8B4E0-5ADD-4E53-8C19-1357B6127B28}" type="presOf" srcId="{D898F009-08BE-4028-8107-06406E6FBDC9}" destId="{0FD0CE40-12DE-4F3E-A162-5D510837C7AF}" srcOrd="0" destOrd="0" presId="urn:microsoft.com/office/officeart/2005/8/layout/hList3"/>
    <dgm:cxn modelId="{6E7DC988-28C6-4990-9511-21B723D5B3B2}" type="presOf" srcId="{366AE46E-54A1-46C7-8302-02F8E013220E}" destId="{B31ABA9C-E4A3-48F6-BA97-577BC1FC89D9}" srcOrd="0" destOrd="0" presId="urn:microsoft.com/office/officeart/2005/8/layout/hList3"/>
    <dgm:cxn modelId="{A3ED3F24-5AD9-4889-B189-B7490B019E63}" type="presParOf" srcId="{57F9FCD9-3BA1-46FE-9A86-98F8EC167EF4}" destId="{32E2B2D4-5D81-4E02-BF5F-CA5FC3672B12}" srcOrd="0" destOrd="0" presId="urn:microsoft.com/office/officeart/2005/8/layout/hList3"/>
    <dgm:cxn modelId="{260494F4-E06D-4347-B040-EB5763C8F5EB}" type="presParOf" srcId="{57F9FCD9-3BA1-46FE-9A86-98F8EC167EF4}" destId="{1AF5C997-57E5-49AB-913E-B40A9C402D87}" srcOrd="1" destOrd="0" presId="urn:microsoft.com/office/officeart/2005/8/layout/hList3"/>
    <dgm:cxn modelId="{2BDB20C5-5228-4BAA-AB5B-8801BA6351BB}" type="presParOf" srcId="{1AF5C997-57E5-49AB-913E-B40A9C402D87}" destId="{4D5791FB-88AE-4085-BF06-6168C6E23C57}" srcOrd="0" destOrd="0" presId="urn:microsoft.com/office/officeart/2005/8/layout/hList3"/>
    <dgm:cxn modelId="{030A0A08-0679-4C0C-8671-149EC8EEF6D6}" type="presParOf" srcId="{1AF5C997-57E5-49AB-913E-B40A9C402D87}" destId="{10E998BF-0381-477E-AAE8-B755529DF6D1}" srcOrd="1" destOrd="0" presId="urn:microsoft.com/office/officeart/2005/8/layout/hList3"/>
    <dgm:cxn modelId="{30ACDADC-95FF-4B5A-BB68-EB0904DE5B38}" type="presParOf" srcId="{1AF5C997-57E5-49AB-913E-B40A9C402D87}" destId="{58829F29-8EC1-4265-A142-EAD87D1B180B}" srcOrd="2" destOrd="0" presId="urn:microsoft.com/office/officeart/2005/8/layout/hList3"/>
    <dgm:cxn modelId="{A3CA4EDA-77F0-4355-BEA7-5091D726FD23}" type="presParOf" srcId="{1AF5C997-57E5-49AB-913E-B40A9C402D87}" destId="{82F5335F-6E72-4F66-A0C0-843B5C20B1F0}" srcOrd="3" destOrd="0" presId="urn:microsoft.com/office/officeart/2005/8/layout/hList3"/>
    <dgm:cxn modelId="{C8CF6271-7156-409B-A3DB-9BEE463C8FE5}" type="presParOf" srcId="{1AF5C997-57E5-49AB-913E-B40A9C402D87}" destId="{0FD0CE40-12DE-4F3E-A162-5D510837C7AF}" srcOrd="4" destOrd="0" presId="urn:microsoft.com/office/officeart/2005/8/layout/hList3"/>
    <dgm:cxn modelId="{71420024-A478-4C66-9924-1B2C5CF77391}" type="presParOf" srcId="{1AF5C997-57E5-49AB-913E-B40A9C402D87}" destId="{B487B1B9-6CE1-4570-9F42-E88FB51EE26F}" srcOrd="5" destOrd="0" presId="urn:microsoft.com/office/officeart/2005/8/layout/hList3"/>
    <dgm:cxn modelId="{1E9CC33F-EB12-4BB2-926F-2DC191D1DFD9}" type="presParOf" srcId="{1AF5C997-57E5-49AB-913E-B40A9C402D87}" destId="{B31ABA9C-E4A3-48F6-BA97-577BC1FC89D9}" srcOrd="6" destOrd="0" presId="urn:microsoft.com/office/officeart/2005/8/layout/hList3"/>
    <dgm:cxn modelId="{A9934785-931D-4F79-A8BB-8872DAD302EC}" type="presParOf" srcId="{57F9FCD9-3BA1-46FE-9A86-98F8EC167EF4}" destId="{87A24CA5-A769-4AD8-9829-CACB8FAAEB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B5CC40"/>
        </a:solidFill>
      </dgm:spPr>
      <dgm:t>
        <a:bodyPr/>
        <a:lstStyle/>
        <a:p>
          <a:pPr algn="r"/>
          <a:r>
            <a:rPr lang="en-US" sz="2300" b="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25010D-B9FB-441C-816F-969633BB2F10}" type="pres">
      <dgm:prSet presAssocID="{8D36CBB1-CBC3-466D-A6BF-D60DAA15E5BE}" presName="wedge1" presStyleLbl="node1" presStyleIdx="0" presStyleCnt="4" custScaleX="121070" custScaleY="119684" custLinFactNeighborX="-5008" custLinFactNeighborY="4190"/>
      <dgm:spPr/>
      <dgm:t>
        <a:bodyPr/>
        <a:lstStyle/>
        <a:p>
          <a:endParaRPr lang="en-US"/>
        </a:p>
      </dgm:t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9E0E2-F062-49BB-8602-5660ED6764EF}" type="pres">
      <dgm:prSet presAssocID="{8D36CBB1-CBC3-466D-A6BF-D60DAA15E5BE}" presName="wedge2" presStyleLbl="node1" presStyleIdx="1" presStyleCnt="4" custScaleX="118386" custScaleY="116827"/>
      <dgm:spPr/>
      <dgm:t>
        <a:bodyPr/>
        <a:lstStyle/>
        <a:p>
          <a:endParaRPr lang="en-US"/>
        </a:p>
      </dgm:t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  <dgm:t>
        <a:bodyPr/>
        <a:lstStyle/>
        <a:p>
          <a:endParaRPr lang="en-US"/>
        </a:p>
      </dgm:t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  <dgm:t>
        <a:bodyPr/>
        <a:lstStyle/>
        <a:p>
          <a:endParaRPr lang="en-US"/>
        </a:p>
      </dgm:t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2B2D4-5D81-4E02-BF5F-CA5FC3672B12}">
      <dsp:nvSpPr>
        <dsp:cNvPr id="0" name=""/>
        <dsp:cNvSpPr/>
      </dsp:nvSpPr>
      <dsp:spPr>
        <a:xfrm>
          <a:off x="0" y="0"/>
          <a:ext cx="8686800" cy="1417320"/>
        </a:xfrm>
        <a:prstGeom prst="rect">
          <a:avLst/>
        </a:prstGeom>
        <a:solidFill>
          <a:srgbClr val="56933B"/>
        </a:solidFill>
        <a:ln>
          <a:solidFill>
            <a:srgbClr val="3B431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sp:txBody>
      <dsp:txXfrm>
        <a:off x="0" y="0"/>
        <a:ext cx="8686800" cy="1417320"/>
      </dsp:txXfrm>
    </dsp:sp>
    <dsp:sp modelId="{4D5791FB-88AE-4085-BF06-6168C6E23C57}">
      <dsp:nvSpPr>
        <dsp:cNvPr id="0" name=""/>
        <dsp:cNvSpPr/>
      </dsp:nvSpPr>
      <dsp:spPr>
        <a:xfrm>
          <a:off x="1060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sp:txBody>
      <dsp:txXfrm>
        <a:off x="1060" y="1417320"/>
        <a:ext cx="1240668" cy="2976372"/>
      </dsp:txXfrm>
    </dsp:sp>
    <dsp:sp modelId="{10E998BF-0381-477E-AAE8-B755529DF6D1}">
      <dsp:nvSpPr>
        <dsp:cNvPr id="0" name=""/>
        <dsp:cNvSpPr/>
      </dsp:nvSpPr>
      <dsp:spPr>
        <a:xfrm>
          <a:off x="1241728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Marriage date is January 2019, or later</a:t>
          </a:r>
        </a:p>
      </dsp:txBody>
      <dsp:txXfrm>
        <a:off x="1241728" y="1417320"/>
        <a:ext cx="1240668" cy="2976372"/>
      </dsp:txXfrm>
    </dsp:sp>
    <dsp:sp modelId="{58829F29-8EC1-4265-A142-EAD87D1B180B}">
      <dsp:nvSpPr>
        <dsp:cNvPr id="0" name=""/>
        <dsp:cNvSpPr/>
      </dsp:nvSpPr>
      <dsp:spPr>
        <a:xfrm>
          <a:off x="2482397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sp:txBody>
      <dsp:txXfrm>
        <a:off x="2482397" y="1417320"/>
        <a:ext cx="1240668" cy="2976372"/>
      </dsp:txXfrm>
    </dsp:sp>
    <dsp:sp modelId="{82F5335F-6E72-4F66-A0C0-843B5C20B1F0}">
      <dsp:nvSpPr>
        <dsp:cNvPr id="0" name=""/>
        <dsp:cNvSpPr/>
      </dsp:nvSpPr>
      <dsp:spPr>
        <a:xfrm>
          <a:off x="3723065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sp:txBody>
      <dsp:txXfrm>
        <a:off x="3723065" y="1417320"/>
        <a:ext cx="1240668" cy="2976372"/>
      </dsp:txXfrm>
    </dsp:sp>
    <dsp:sp modelId="{0FD0CE40-12DE-4F3E-A162-5D510837C7AF}">
      <dsp:nvSpPr>
        <dsp:cNvPr id="0" name=""/>
        <dsp:cNvSpPr/>
      </dsp:nvSpPr>
      <dsp:spPr>
        <a:xfrm>
          <a:off x="4963734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sp:txBody>
      <dsp:txXfrm>
        <a:off x="4963734" y="1417320"/>
        <a:ext cx="1240668" cy="2976372"/>
      </dsp:txXfrm>
    </dsp:sp>
    <dsp:sp modelId="{B487B1B9-6CE1-4570-9F42-E88FB51EE26F}">
      <dsp:nvSpPr>
        <dsp:cNvPr id="0" name=""/>
        <dsp:cNvSpPr/>
      </dsp:nvSpPr>
      <dsp:spPr>
        <a:xfrm>
          <a:off x="6204402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sp:txBody>
      <dsp:txXfrm>
        <a:off x="6204402" y="1417320"/>
        <a:ext cx="1240668" cy="2976372"/>
      </dsp:txXfrm>
    </dsp:sp>
    <dsp:sp modelId="{B31ABA9C-E4A3-48F6-BA97-577BC1FC89D9}">
      <dsp:nvSpPr>
        <dsp:cNvPr id="0" name=""/>
        <dsp:cNvSpPr/>
      </dsp:nvSpPr>
      <dsp:spPr>
        <a:xfrm>
          <a:off x="7445071" y="1417320"/>
          <a:ext cx="1240668" cy="2976372"/>
        </a:xfrm>
        <a:prstGeom prst="rect">
          <a:avLst/>
        </a:prstGeom>
        <a:solidFill>
          <a:srgbClr val="7C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sp:txBody>
      <dsp:txXfrm>
        <a:off x="7445071" y="1417320"/>
        <a:ext cx="1240668" cy="2976372"/>
      </dsp:txXfrm>
    </dsp:sp>
    <dsp:sp modelId="{87A24CA5-A769-4AD8-9829-CACB8FAAEB88}">
      <dsp:nvSpPr>
        <dsp:cNvPr id="0" name=""/>
        <dsp:cNvSpPr/>
      </dsp:nvSpPr>
      <dsp:spPr>
        <a:xfrm>
          <a:off x="0" y="4393692"/>
          <a:ext cx="8686800" cy="330708"/>
        </a:xfrm>
        <a:prstGeom prst="rect">
          <a:avLst/>
        </a:prstGeom>
        <a:solidFill>
          <a:srgbClr val="56933B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42825" y="51825"/>
          <a:ext cx="4804658" cy="4749654"/>
        </a:xfrm>
        <a:prstGeom prst="pie">
          <a:avLst>
            <a:gd name="adj1" fmla="val 16200000"/>
            <a:gd name="adj2" fmla="val 0"/>
          </a:avLst>
        </a:prstGeom>
        <a:solidFill>
          <a:srgbClr val="B5CC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00065" y="930511"/>
        <a:ext cx="1773147" cy="1413587"/>
      </dsp:txXfrm>
    </dsp:sp>
    <dsp:sp modelId="{12A9E0E2-F062-49BB-8602-5660ED6764EF}">
      <dsp:nvSpPr>
        <dsp:cNvPr id="0" name=""/>
        <dsp:cNvSpPr/>
      </dsp:nvSpPr>
      <dsp:spPr>
        <a:xfrm>
          <a:off x="1127581" y="109478"/>
          <a:ext cx="4698143" cy="463627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560548" y="2510407"/>
        <a:ext cx="1733838" cy="1379843"/>
      </dsp:txXfrm>
    </dsp:sp>
    <dsp:sp modelId="{D437C0E5-3883-4F51-8AF0-A5736AFED719}">
      <dsp:nvSpPr>
        <dsp:cNvPr id="0" name=""/>
        <dsp:cNvSpPr/>
      </dsp:nvSpPr>
      <dsp:spPr>
        <a:xfrm>
          <a:off x="1083253" y="127753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624617" y="2509754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1040373" y="16378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591437" y="906239"/>
        <a:ext cx="1798206" cy="1435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560" y="9009459"/>
            <a:ext cx="6990080" cy="480060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0386" y="9201150"/>
            <a:ext cx="7022254" cy="252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defTabSz="976971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© 2019 NASFAA               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976971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What You Need to Know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301705"/>
            <a:ext cx="7315200" cy="3900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algn="ctr" defTabSz="976971" eaLnBrk="0" hangingPunct="0">
              <a:defRPr/>
            </a:pP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 About Financial Aid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5920740"/>
            <a:ext cx="6990080" cy="48006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2561" y="6135563"/>
            <a:ext cx="6990079" cy="2582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03348" tIns="51673" rIns="103348" bIns="5167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32756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What You Need to Know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1032756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              © 2019 NASFAA</a:t>
            </a:r>
          </a:p>
        </p:txBody>
      </p:sp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B9A4EA-07C7-4A62-8053-FD0A2A4690A2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DEBE571-D673-48C8-8A68-3EF44DB84E6C}" type="slidenum">
              <a:rPr lang="en-US" smtClean="0"/>
              <a:pPr defTabSz="965547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78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EE228228-AC28-4E68-A247-8929559E1C66}" type="slidenum">
              <a:rPr lang="en-US" smtClean="0"/>
              <a:pPr defTabSz="965547"/>
              <a:t>30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A85F2B9-2469-4CE0-8E58-DFD2E4B24016}" type="slidenum">
              <a:rPr lang="en-US" smtClean="0"/>
              <a:pPr defTabSz="965547"/>
              <a:t>2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78036FA-F945-4F03-9DA4-50F6603CFA53}" type="slidenum">
              <a:rPr lang="en-US" smtClean="0"/>
              <a:pPr defTabSz="965547"/>
              <a:t>3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83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4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8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21CF2FE-FD55-4EEC-9023-A5156ABE4C1F}" type="slidenum">
              <a:rPr lang="en-US" smtClean="0"/>
              <a:pPr defTabSz="965547"/>
              <a:t>5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CCC6CFD0-DC60-458C-AE52-4B994E19B42C}" type="slidenum">
              <a:rPr lang="en-US" smtClean="0"/>
              <a:pPr defTabSz="965547"/>
              <a:t>9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3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0E107901-3AB9-48B7-82D3-B083BF2321A7}" type="slidenum">
              <a:rPr lang="en-US" smtClean="0"/>
              <a:pPr defTabSz="965547"/>
              <a:t>18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28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07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1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980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9659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381000" y="76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5B99"/>
                </a:solidFill>
              </a:rPr>
              <a:t>National Association of Student </a:t>
            </a:r>
            <a:br>
              <a:rPr lang="en-US" sz="2800" b="1" dirty="0">
                <a:solidFill>
                  <a:srgbClr val="005B99"/>
                </a:solidFill>
              </a:rPr>
            </a:br>
            <a:r>
              <a:rPr lang="en-US" sz="2800" b="1" dirty="0">
                <a:solidFill>
                  <a:srgbClr val="005B99"/>
                </a:solidFill>
              </a:rPr>
              <a:t>Financial Aid Administrators Presents 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8472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46672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4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72000"/>
          </a:xfrm>
        </p:spPr>
        <p:txBody>
          <a:bodyPr/>
          <a:lstStyle>
            <a:lvl1pPr>
              <a:buClr>
                <a:srgbClr val="005B99"/>
              </a:buClr>
              <a:defRPr/>
            </a:lvl1pPr>
            <a:lvl2pPr>
              <a:buClr>
                <a:srgbClr val="005B99"/>
              </a:buClr>
              <a:defRPr/>
            </a:lvl2pPr>
            <a:lvl3pPr>
              <a:buClr>
                <a:srgbClr val="005B99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rgbClr val="005B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0678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4387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5161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7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470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824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60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08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1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9B7D3C-C1BE-418A-8BDF-F41A62C7C285}"/>
              </a:ext>
            </a:extLst>
          </p:cNvPr>
          <p:cNvSpPr/>
          <p:nvPr userDrawn="1"/>
        </p:nvSpPr>
        <p:spPr bwMode="auto">
          <a:xfrm>
            <a:off x="0" y="6705600"/>
            <a:ext cx="9144000" cy="18288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426B4DC-8A4D-41F6-B433-87F84CB5F4F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29497"/>
            <a:ext cx="1766886" cy="433387"/>
          </a:xfrm>
          <a:prstGeom prst="rect">
            <a:avLst/>
          </a:prstGeom>
        </p:spPr>
      </p:pic>
      <p:sp>
        <p:nvSpPr>
          <p:cNvPr id="15" name="Rectangle 70">
            <a:extLst>
              <a:ext uri="{FF2B5EF4-FFF2-40B4-BE49-F238E27FC236}">
                <a16:creationId xmlns:a16="http://schemas.microsoft.com/office/drawing/2014/main" id="{D29F7C9B-CF1C-4EE6-9575-0B446D5FFE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000" y="6400800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© 2019 NASFAA   Slide </a:t>
            </a:r>
            <a:fld id="{3E8EC1CB-C9E7-4076-8034-5D4E4E9EDADC}" type="slidenum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B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tiff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id.org/" TargetMode="External"/><Relationship Id="rId7" Type="http://schemas.openxmlformats.org/officeDocument/2006/relationships/hyperlink" Target="http://www.studentscholarshipsearch.com/" TargetMode="External"/><Relationship Id="rId2" Type="http://schemas.openxmlformats.org/officeDocument/2006/relationships/hyperlink" Target="http://www.fastweb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olarships.com/" TargetMode="External"/><Relationship Id="rId5" Type="http://schemas.openxmlformats.org/officeDocument/2006/relationships/hyperlink" Target="http://www.collegescholarships.com/" TargetMode="External"/><Relationship Id="rId4" Type="http://schemas.openxmlformats.org/officeDocument/2006/relationships/hyperlink" Target="http://www.campusexplorer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aid.ed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62000" y="1447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Know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945945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14400"/>
            <a:ext cx="7467600" cy="5181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Apply for the Correct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437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990600"/>
            <a:ext cx="7772400" cy="5105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 the Tabs at the Top…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955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838200"/>
            <a:ext cx="80772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 the IRS Data Retrieval Tool if Possible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61668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914400"/>
            <a:ext cx="6858000" cy="5181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IRS Data Retrieval </a:t>
            </a:r>
            <a:r>
              <a:rPr lang="en-US" dirty="0" smtClean="0"/>
              <a:t>Tool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3060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AFCB05-5C00-4306-B2A7-C61C51C7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IRS Data Retrieval Tool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005501C-7174-433B-B780-160A02D56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475867"/>
              </p:ext>
            </p:extLst>
          </p:nvPr>
        </p:nvGraphicFramePr>
        <p:xfrm>
          <a:off x="304800" y="1238248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440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537" y="1295400"/>
            <a:ext cx="6950926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Know how “Assets” are Defined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140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38200"/>
            <a:ext cx="79248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Don’t Forget to 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886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22" y="1447800"/>
            <a:ext cx="8839200" cy="4107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Don’t forget about PA State Grant…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129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Frequent FAFSA Errors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Social Security Numbers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Divorced/widowed/remarried parental information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Income earned by parent/stepparent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Untaxed income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U.S. income taxes paid 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Household size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Number of household members in college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Real estate and investment net worth</a:t>
            </a:r>
          </a:p>
        </p:txBody>
      </p:sp>
    </p:spTree>
    <p:extLst>
      <p:ext uri="{BB962C8B-B14F-4D97-AF65-F5344CB8AC3E}">
        <p14:creationId xmlns:p14="http://schemas.microsoft.com/office/powerpoint/2010/main" val="16307694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FAFSA Processing Results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CCF391-CF45-4630-B666-B4BD91F8AD11}"/>
              </a:ext>
            </a:extLst>
          </p:cNvPr>
          <p:cNvGrpSpPr/>
          <p:nvPr/>
        </p:nvGrpSpPr>
        <p:grpSpPr>
          <a:xfrm>
            <a:off x="1484914" y="1040360"/>
            <a:ext cx="6058886" cy="4364251"/>
            <a:chOff x="1206571" y="1040360"/>
            <a:chExt cx="6058886" cy="43642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289CD0-BEC4-4741-ADD2-02E2643FB189}"/>
                </a:ext>
              </a:extLst>
            </p:cNvPr>
            <p:cNvGrpSpPr/>
            <p:nvPr/>
          </p:nvGrpSpPr>
          <p:grpSpPr>
            <a:xfrm>
              <a:off x="2557288" y="1040360"/>
              <a:ext cx="4708169" cy="4322707"/>
              <a:chOff x="2557288" y="1040360"/>
              <a:chExt cx="4708169" cy="432270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7E187BF-AFBA-4CE7-BD7C-E7E4DBA5CEE0}"/>
                  </a:ext>
                </a:extLst>
              </p:cNvPr>
              <p:cNvGrpSpPr/>
              <p:nvPr/>
            </p:nvGrpSpPr>
            <p:grpSpPr>
              <a:xfrm>
                <a:off x="5482377" y="3625707"/>
                <a:ext cx="1737360" cy="1737360"/>
                <a:chOff x="5482377" y="3625707"/>
                <a:chExt cx="1737360" cy="173736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99733C8-8320-4CF0-8754-7D6D44F6E5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82377" y="3625707"/>
                  <a:ext cx="1737360" cy="1737360"/>
                </a:xfrm>
                <a:prstGeom prst="ellipse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B9C1C6B-8288-437B-89FC-735ACF9DA1EB}"/>
                    </a:ext>
                  </a:extLst>
                </p:cNvPr>
                <p:cNvSpPr txBox="1"/>
                <p:nvPr/>
              </p:nvSpPr>
              <p:spPr>
                <a:xfrm>
                  <a:off x="5805576" y="4858143"/>
                  <a:ext cx="10427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Student</a:t>
                  </a:r>
                </a:p>
              </p:txBody>
            </p:sp>
          </p:grpSp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3C281BB1-61A6-4900-9B40-BFBD10A76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6657" y="3363210"/>
                <a:ext cx="1828800" cy="182880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2212643-4FCF-441E-B97F-97DEE8481EFF}"/>
                  </a:ext>
                </a:extLst>
              </p:cNvPr>
              <p:cNvGrpSpPr/>
              <p:nvPr/>
            </p:nvGrpSpPr>
            <p:grpSpPr>
              <a:xfrm>
                <a:off x="2557288" y="1040360"/>
                <a:ext cx="2988116" cy="2653985"/>
                <a:chOff x="2557288" y="1040360"/>
                <a:chExt cx="2988116" cy="2653985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1A3A350D-4CB5-45D2-8BD4-4D04C5485D1C}"/>
                    </a:ext>
                  </a:extLst>
                </p:cNvPr>
                <p:cNvGrpSpPr/>
                <p:nvPr/>
              </p:nvGrpSpPr>
              <p:grpSpPr>
                <a:xfrm>
                  <a:off x="3294635" y="1040360"/>
                  <a:ext cx="1737360" cy="1801138"/>
                  <a:chOff x="3294635" y="1040360"/>
                  <a:chExt cx="1737360" cy="1801138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785088A1-495E-4EAB-A7F7-4E80DBD8BC04}"/>
                      </a:ext>
                    </a:extLst>
                  </p:cNvPr>
                  <p:cNvGrpSpPr/>
                  <p:nvPr/>
                </p:nvGrpSpPr>
                <p:grpSpPr>
                  <a:xfrm>
                    <a:off x="3294635" y="1104138"/>
                    <a:ext cx="1737360" cy="1737360"/>
                    <a:chOff x="3294635" y="1104138"/>
                    <a:chExt cx="1737360" cy="1737360"/>
                  </a:xfrm>
                </p:grpSpPr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7E4D7512-25FB-4B8A-8D06-70F4D612D5E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294635" y="1104138"/>
                      <a:ext cx="1737360" cy="173736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61D05D6F-D416-46DA-91BE-8B8C6CE551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39453" y="2415389"/>
                      <a:ext cx="6858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</a:t>
                      </a:r>
                    </a:p>
                  </p:txBody>
                </p:sp>
              </p:grpSp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876D393F-205B-4B48-B071-EFB8956A97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28088" y="1040360"/>
                    <a:ext cx="1645920" cy="164592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Arrow: Right 12">
                  <a:extLst>
                    <a:ext uri="{FF2B5EF4-FFF2-40B4-BE49-F238E27FC236}">
                      <a16:creationId xmlns:a16="http://schemas.microsoft.com/office/drawing/2014/main" id="{6843D1B6-ABDE-4998-9F0F-9FA10872153E}"/>
                    </a:ext>
                  </a:extLst>
                </p:cNvPr>
                <p:cNvSpPr/>
                <p:nvPr/>
              </p:nvSpPr>
              <p:spPr>
                <a:xfrm rot="8184329">
                  <a:off x="2557288" y="2912109"/>
                  <a:ext cx="978408" cy="484632"/>
                </a:xfrm>
                <a:prstGeom prst="rightArrow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Arrow: Right 13">
                  <a:extLst>
                    <a:ext uri="{FF2B5EF4-FFF2-40B4-BE49-F238E27FC236}">
                      <a16:creationId xmlns:a16="http://schemas.microsoft.com/office/drawing/2014/main" id="{A6C5E6F0-48F0-4410-B620-2589FCA103CF}"/>
                    </a:ext>
                  </a:extLst>
                </p:cNvPr>
                <p:cNvSpPr/>
                <p:nvPr/>
              </p:nvSpPr>
              <p:spPr>
                <a:xfrm rot="2961703">
                  <a:off x="4813884" y="2962825"/>
                  <a:ext cx="978408" cy="484632"/>
                </a:xfrm>
                <a:prstGeom prst="rightArrow">
                  <a:avLst/>
                </a:prstGeom>
                <a:solidFill>
                  <a:srgbClr val="7030A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66C3863-CC55-472B-B76A-A37127726F04}"/>
                </a:ext>
              </a:extLst>
            </p:cNvPr>
            <p:cNvGrpSpPr/>
            <p:nvPr/>
          </p:nvGrpSpPr>
          <p:grpSpPr>
            <a:xfrm>
              <a:off x="1206571" y="3536742"/>
              <a:ext cx="1737360" cy="1867869"/>
              <a:chOff x="1206571" y="3536742"/>
              <a:chExt cx="1737360" cy="1867869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FE6DEF3-7E2F-4374-85E4-C39EA1F973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06571" y="3667251"/>
                <a:ext cx="1737360" cy="1737360"/>
              </a:xfrm>
              <a:prstGeom prst="ellipse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9B6A51AE-2757-4423-91FC-E3B11ECBC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3577" y="3536742"/>
                <a:ext cx="1554480" cy="155448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981705-558B-453A-9764-10FE9D4DE5B3}"/>
                  </a:ext>
                </a:extLst>
              </p:cNvPr>
              <p:cNvSpPr txBox="1"/>
              <p:nvPr/>
            </p:nvSpPr>
            <p:spPr>
              <a:xfrm>
                <a:off x="1599343" y="4906556"/>
                <a:ext cx="10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College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51546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Topics We Will Discuss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Cost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of attendance (COA)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Expected family contribution (EFC)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Categories, types, and sources of financial aid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Free Application for Federal Student Aid (FAFSA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914400"/>
            <a:ext cx="5181600" cy="5181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Once processed student gets this via email…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12233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066800"/>
            <a:ext cx="5360670" cy="5105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And the parent gets this via email…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26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550920" cy="4724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valid email address is  provided on FAFSA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access to electronic SAR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www.fafsa.gov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Email Notification of SAR Processing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A4CE4-3D59-4173-AD0C-D1A56E5C2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48905"/>
            <a:ext cx="3896517" cy="49601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4427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7794" y="1620645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FA9B3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Measurement of student’s and family’s ability to pay postsecondary educational expenses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5181600" y="162064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5181600" y="404701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267200" y="2529027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005B99"/>
                </a:solidFill>
              </a:rPr>
              <a:t>What is Expected Family Contribution (EFC)?</a:t>
            </a:r>
          </a:p>
        </p:txBody>
      </p:sp>
    </p:spTree>
    <p:extLst>
      <p:ext uri="{BB962C8B-B14F-4D97-AF65-F5344CB8AC3E}">
        <p14:creationId xmlns:p14="http://schemas.microsoft.com/office/powerpoint/2010/main" val="19898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8839200" cy="411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Expected Family Contribution (EFC)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62550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/>
          <p:nvPr/>
        </p:nvSpPr>
        <p:spPr>
          <a:xfrm>
            <a:off x="551903" y="4918947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4918947"/>
            <a:ext cx="643653" cy="643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/>
          <p:nvPr/>
        </p:nvSpPr>
        <p:spPr>
          <a:xfrm>
            <a:off x="551904" y="4051580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4" y="4038600"/>
            <a:ext cx="685800" cy="685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/>
          <p:nvPr/>
        </p:nvSpPr>
        <p:spPr>
          <a:xfrm>
            <a:off x="559255" y="31663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07" y="3213853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559255" y="22519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2230873"/>
            <a:ext cx="685800" cy="6858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2B4D95-7685-4620-AEC0-212D76DB2883}"/>
              </a:ext>
            </a:extLst>
          </p:cNvPr>
          <p:cNvSpPr/>
          <p:nvPr/>
        </p:nvSpPr>
        <p:spPr>
          <a:xfrm>
            <a:off x="588914" y="1320072"/>
            <a:ext cx="101128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7" y="1270305"/>
            <a:ext cx="685800" cy="685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313779"/>
            <a:ext cx="8839200" cy="9054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005B99"/>
                </a:solidFill>
              </a:rPr>
              <a:t>What is Cost of Attendance (COA)?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1650546" y="1440505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1697634" y="2286000"/>
            <a:ext cx="286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Room and board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1697634" y="3210580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1712874" y="4124980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1735734" y="4963180"/>
            <a:ext cx="65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 personal expenses</a:t>
            </a:r>
          </a:p>
        </p:txBody>
      </p:sp>
    </p:spTree>
    <p:extLst>
      <p:ext uri="{BB962C8B-B14F-4D97-AF65-F5344CB8AC3E}">
        <p14:creationId xmlns:p14="http://schemas.microsoft.com/office/powerpoint/2010/main" val="8837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22267"/>
              </p:ext>
            </p:extLst>
          </p:nvPr>
        </p:nvGraphicFramePr>
        <p:xfrm>
          <a:off x="685800" y="1905000"/>
          <a:ext cx="77724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Expected family contribution (EFC)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1774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838200" y="3810000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D0CBDF2-E40C-4F34-9137-8F40CEBE67C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304800"/>
            <a:ext cx="88392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005B99"/>
                </a:solidFill>
              </a:rPr>
              <a:t>What is Financial Need?</a:t>
            </a:r>
          </a:p>
        </p:txBody>
      </p:sp>
    </p:spTree>
    <p:extLst>
      <p:ext uri="{BB962C8B-B14F-4D97-AF65-F5344CB8AC3E}">
        <p14:creationId xmlns:p14="http://schemas.microsoft.com/office/powerpoint/2010/main" val="26930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4A-948E-4FC3-BF40-A46DA92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Financial Aid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6304324"/>
              </p:ext>
            </p:extLst>
          </p:nvPr>
        </p:nvGraphicFramePr>
        <p:xfrm>
          <a:off x="1028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743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5240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7277626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26670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Sources of Financial Aid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3581400" y="1143000"/>
            <a:ext cx="2286000" cy="1097280"/>
          </a:xfrm>
          <a:prstGeom prst="roundRect">
            <a:avLst/>
          </a:prstGeom>
          <a:solidFill>
            <a:srgbClr val="70A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5638800" y="2588623"/>
            <a:ext cx="2286000" cy="1097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5257800" y="4343400"/>
            <a:ext cx="2286000" cy="1097280"/>
          </a:xfrm>
          <a:prstGeom prst="roundRect">
            <a:avLst/>
          </a:prstGeom>
          <a:solidFill>
            <a:srgbClr val="9002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2057400" y="4343400"/>
            <a:ext cx="2286000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1524000" y="2588623"/>
            <a:ext cx="228600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531997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ctr" defTabSz="457200">
              <a:buClr>
                <a:srgbClr val="E4A433"/>
              </a:buClr>
              <a:buFont typeface="Wingdings" charset="2"/>
              <a:buChar char="§"/>
            </a:pPr>
            <a:r>
              <a:rPr lang="en-US" dirty="0">
                <a:solidFill>
                  <a:srgbClr val="002060"/>
                </a:solidFill>
                <a:latin typeface="Helvetica" charset="0"/>
                <a:cs typeface="Helvetica" charset="0"/>
                <a:hlinkClick r:id="rId2"/>
              </a:rPr>
              <a:t>www.fastweb.com</a:t>
            </a:r>
            <a:endParaRPr lang="en-US" dirty="0">
              <a:solidFill>
                <a:srgbClr val="002060"/>
              </a:solidFill>
              <a:latin typeface="Helvetica" charset="0"/>
              <a:cs typeface="Helvetica" charset="0"/>
            </a:endParaRPr>
          </a:p>
          <a:p>
            <a:pPr marL="457200" lvl="0" indent="-457200" algn="ctr" defTabSz="457200">
              <a:buClr>
                <a:srgbClr val="E4A433"/>
              </a:buClr>
              <a:buFont typeface="Wingdings" charset="2"/>
              <a:buChar char="§"/>
            </a:pPr>
            <a:r>
              <a:rPr lang="en-US" dirty="0">
                <a:solidFill>
                  <a:srgbClr val="002060"/>
                </a:solidFill>
                <a:latin typeface="Helvetica" charset="0"/>
                <a:cs typeface="Helvetica" charset="0"/>
                <a:hlinkClick r:id="rId3"/>
              </a:rPr>
              <a:t>www.finaid.org</a:t>
            </a:r>
            <a:endParaRPr lang="en-US" dirty="0">
              <a:solidFill>
                <a:srgbClr val="002060"/>
              </a:solidFill>
              <a:latin typeface="Helvetica" charset="0"/>
              <a:cs typeface="Helvetica" charset="0"/>
            </a:endParaRPr>
          </a:p>
          <a:p>
            <a:pPr marL="457200" lvl="0" indent="-457200" algn="ctr" defTabSz="457200">
              <a:buClr>
                <a:srgbClr val="E4A433"/>
              </a:buClr>
              <a:buFont typeface="Wingdings" charset="2"/>
              <a:buChar char="§"/>
            </a:pPr>
            <a:r>
              <a:rPr lang="en-US" dirty="0">
                <a:solidFill>
                  <a:srgbClr val="002060"/>
                </a:solidFill>
                <a:latin typeface="Helvetica" charset="0"/>
                <a:cs typeface="Helvetica" charset="0"/>
                <a:hlinkClick r:id="rId4"/>
              </a:rPr>
              <a:t>www.campusexplorer.com</a:t>
            </a:r>
            <a:r>
              <a:rPr lang="en-US" dirty="0">
                <a:solidFill>
                  <a:srgbClr val="002060"/>
                </a:solidFill>
                <a:latin typeface="Helvetica" charset="0"/>
                <a:cs typeface="Helvetica" charset="0"/>
              </a:rPr>
              <a:t> </a:t>
            </a:r>
          </a:p>
          <a:p>
            <a:pPr marL="457200" lvl="0" indent="-457200" algn="ctr" defTabSz="457200">
              <a:buClr>
                <a:srgbClr val="E4A433"/>
              </a:buClr>
              <a:buFont typeface="Wingdings" charset="2"/>
              <a:buChar char="§"/>
            </a:pPr>
            <a:r>
              <a:rPr lang="en-US" dirty="0">
                <a:solidFill>
                  <a:srgbClr val="002060"/>
                </a:solidFill>
                <a:latin typeface="Helvetica" charset="0"/>
                <a:cs typeface="Helvetica" charset="0"/>
                <a:hlinkClick r:id="rId5"/>
              </a:rPr>
              <a:t>www.collegescholarships.com</a:t>
            </a:r>
            <a:endParaRPr lang="en-US" dirty="0">
              <a:solidFill>
                <a:srgbClr val="002060"/>
              </a:solidFill>
              <a:latin typeface="Helvetica" charset="0"/>
              <a:cs typeface="Helvetica" charset="0"/>
            </a:endParaRPr>
          </a:p>
          <a:p>
            <a:pPr marL="457200" lvl="0" indent="-457200" algn="ctr" defTabSz="457200">
              <a:buClr>
                <a:srgbClr val="E4A433"/>
              </a:buClr>
              <a:buFont typeface="Wingdings" charset="2"/>
              <a:buChar char="§"/>
            </a:pPr>
            <a:r>
              <a:rPr lang="en-US" dirty="0">
                <a:solidFill>
                  <a:srgbClr val="002060"/>
                </a:solidFill>
                <a:latin typeface="Helvetica" charset="0"/>
                <a:cs typeface="Helvetica" charset="0"/>
                <a:hlinkClick r:id="rId6"/>
              </a:rPr>
              <a:t>www.scholarships.com</a:t>
            </a:r>
            <a:r>
              <a:rPr lang="en-US" dirty="0">
                <a:solidFill>
                  <a:srgbClr val="002060"/>
                </a:solidFill>
                <a:latin typeface="Helvetica" charset="0"/>
                <a:cs typeface="Helvetica" charset="0"/>
              </a:rPr>
              <a:t> </a:t>
            </a:r>
          </a:p>
          <a:p>
            <a:pPr marL="457200" lvl="0" indent="-457200" algn="ctr" defTabSz="457200">
              <a:buClr>
                <a:srgbClr val="E4A433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Helvetica" charset="0"/>
                <a:cs typeface="Helvetica" charset="0"/>
                <a:hlinkClick r:id="rId7"/>
              </a:rPr>
              <a:t>www.studentscholarshipsearch.com</a:t>
            </a:r>
            <a:endParaRPr lang="en-US" dirty="0" smtClean="0">
              <a:solidFill>
                <a:srgbClr val="002060"/>
              </a:solidFill>
              <a:latin typeface="Helvetica" charset="0"/>
              <a:cs typeface="Helvetica" charset="0"/>
            </a:endParaRPr>
          </a:p>
          <a:p>
            <a:pPr marL="457200" lvl="0" indent="-457200" algn="ctr" defTabSz="457200">
              <a:buClr>
                <a:srgbClr val="E4A433"/>
              </a:buClr>
              <a:buFont typeface="Wingdings" charset="2"/>
              <a:buChar char="§"/>
            </a:pPr>
            <a:r>
              <a:rPr lang="en-US" u="sng" dirty="0" smtClean="0">
                <a:solidFill>
                  <a:srgbClr val="33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www.tuitionfundingsources.com</a:t>
            </a:r>
            <a:endParaRPr lang="en-US" u="sng" dirty="0">
              <a:solidFill>
                <a:srgbClr val="3333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Scholarship Searches on the Web…</a:t>
            </a:r>
          </a:p>
        </p:txBody>
      </p:sp>
    </p:spTree>
    <p:extLst>
      <p:ext uri="{BB962C8B-B14F-4D97-AF65-F5344CB8AC3E}">
        <p14:creationId xmlns:p14="http://schemas.microsoft.com/office/powerpoint/2010/main" val="35210816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Free Application for Federal Student Aid (FAFSA</a:t>
            </a:r>
            <a:r>
              <a:rPr lang="en-US" sz="3200" baseline="30000" dirty="0"/>
              <a:t>®</a:t>
            </a:r>
            <a:r>
              <a:rPr lang="en-US" sz="3200" dirty="0"/>
              <a:t>)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demographic and financial information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used to calculate the expected family contribution (EFC)</a:t>
            </a:r>
          </a:p>
          <a:p>
            <a:pPr eaLnBrk="1" hangingPunct="1">
              <a:spcBef>
                <a:spcPct val="75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use EFC to award financial aid</a:t>
            </a:r>
          </a:p>
          <a:p>
            <a:pPr eaLnBrk="1" hangingPunct="1">
              <a:spcBef>
                <a:spcPct val="75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in English and Spanish</a:t>
            </a:r>
          </a:p>
        </p:txBody>
      </p:sp>
    </p:spTree>
    <p:extLst>
      <p:ext uri="{BB962C8B-B14F-4D97-AF65-F5344CB8AC3E}">
        <p14:creationId xmlns:p14="http://schemas.microsoft.com/office/powerpoint/2010/main" val="4865686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exist that cannot be documented with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FAFSA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will review and request additional information if necessary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6305083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578"/>
            <a:ext cx="88392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005B99"/>
                </a:solidFill>
              </a:rPr>
              <a:t>Special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1164" y="878142"/>
            <a:ext cx="8462910" cy="4793432"/>
            <a:chOff x="130666" y="5357"/>
            <a:chExt cx="8660875" cy="5672225"/>
          </a:xfrm>
        </p:grpSpPr>
        <p:sp>
          <p:nvSpPr>
            <p:cNvPr id="10" name="Cloud Callout 9"/>
            <p:cNvSpPr/>
            <p:nvPr/>
          </p:nvSpPr>
          <p:spPr>
            <a:xfrm>
              <a:off x="6038270" y="5357"/>
              <a:ext cx="2753271" cy="2057400"/>
            </a:xfrm>
            <a:prstGeom prst="cloudCallout">
              <a:avLst>
                <a:gd name="adj1" fmla="val -23547"/>
                <a:gd name="adj2" fmla="val 14813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257694" y="412880"/>
              <a:ext cx="4161663" cy="1939819"/>
            </a:xfrm>
            <a:prstGeom prst="cloudCallout">
              <a:avLst>
                <a:gd name="adj1" fmla="val 11247"/>
                <a:gd name="adj2" fmla="val 201667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130666" y="2129018"/>
              <a:ext cx="2127260" cy="1527761"/>
            </a:xfrm>
            <a:prstGeom prst="cloudCallout">
              <a:avLst>
                <a:gd name="adj1" fmla="val -4410"/>
                <a:gd name="adj2" fmla="val 86662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211268" y="1071704"/>
              <a:ext cx="3478570" cy="1538473"/>
            </a:xfrm>
            <a:prstGeom prst="cloudCallout">
              <a:avLst>
                <a:gd name="adj1" fmla="val 26825"/>
                <a:gd name="adj2" fmla="val 120209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2345860"/>
              <a:ext cx="2570647" cy="1186398"/>
            </a:xfrm>
            <a:prstGeom prst="cloudCallout">
              <a:avLst>
                <a:gd name="adj1" fmla="val 22900"/>
                <a:gd name="adj2" fmla="val 156468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4051522" y="2352698"/>
              <a:ext cx="2638316" cy="955411"/>
            </a:xfrm>
            <a:prstGeom prst="cloudCallout">
              <a:avLst>
                <a:gd name="adj1" fmla="val -35368"/>
                <a:gd name="adj2" fmla="val 1799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6217112" y="2333544"/>
            <a:ext cx="2799277" cy="1764127"/>
          </a:xfrm>
          <a:prstGeom prst="cloudCallout">
            <a:avLst>
              <a:gd name="adj1" fmla="val -8974"/>
              <a:gd name="adj2" fmla="val 13056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cannot obtain parental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478246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Questions…</a:t>
            </a:r>
            <a:endParaRPr lang="en-US" dirty="0"/>
          </a:p>
        </p:txBody>
      </p:sp>
      <p:pic>
        <p:nvPicPr>
          <p:cNvPr id="6" name="Picture 2" descr="https://sinekpartners.typepad.com/.a/6a00d834525fff69e20134803c3cca970c-p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7690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Free Application for Federal Student Aid (FAFSA</a:t>
            </a:r>
            <a:r>
              <a:rPr lang="en-US" sz="3200" baseline="30000" dirty="0"/>
              <a:t>®</a:t>
            </a:r>
            <a:r>
              <a:rPr lang="en-US" sz="3200" dirty="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1"/>
            <a:ext cx="8686800" cy="3505199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2020-21 academic year, the FAFSA may be filed beginning October 1, 2019</a:t>
            </a:r>
            <a:endParaRPr lang="en-US" sz="28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Colleges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may set FAFSA priority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dates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 schools may require the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 Profile, or other applications,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addition to the FAFSA. Check school websites to see what is required.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872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/>
              <a:t>FSA </a:t>
            </a:r>
            <a:r>
              <a:rPr lang="en-US" dirty="0">
                <a:solidFill>
                  <a:schemeClr val="tx2"/>
                </a:solidFill>
              </a:rPr>
              <a:t>ID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599" y="1143000"/>
            <a:ext cx="4895849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Used for FAFSA completion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allows access to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certain U.S. Department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 Education websites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May be used by students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parents throughout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financial aid process,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including subsequent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school years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 FSA ID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www.fsaid.ed.gov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748463" y="3567113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81F78E-95FE-4553-BB7A-2376754F24A0}"/>
              </a:ext>
            </a:extLst>
          </p:cNvPr>
          <p:cNvGrpSpPr/>
          <p:nvPr/>
        </p:nvGrpSpPr>
        <p:grpSpPr>
          <a:xfrm>
            <a:off x="4407063" y="1413856"/>
            <a:ext cx="4400272" cy="4114800"/>
            <a:chOff x="4586288" y="990600"/>
            <a:chExt cx="4209772" cy="34446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B3B8450-D9A2-4C0D-9308-3991609D6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6288" y="990600"/>
              <a:ext cx="4209772" cy="173837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35D2DC-8FEE-4B68-BAA5-A9CD22E1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91453" y="2684504"/>
              <a:ext cx="4204607" cy="1750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978" y="1295400"/>
            <a:ext cx="8114043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is the FSA ID Used?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02558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120" y="1295400"/>
            <a:ext cx="6461760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FSA ID continued….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6713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8483138" cy="4191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Documents Needed for the FAFSA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9533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68F710-741A-4D01-8E01-122B3690D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762000" y="609600"/>
            <a:ext cx="7924800" cy="5524893"/>
          </a:xfrm>
          <a:prstGeom prst="rect">
            <a:avLst/>
          </a:prstGeom>
        </p:spPr>
      </p:pic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5996"/>
                </a:solidFill>
              </a:rPr>
              <a:t>Fafsa.gov</a:t>
            </a:r>
            <a:endParaRPr lang="en-US" sz="2800" dirty="0">
              <a:solidFill>
                <a:srgbClr val="005996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FD1D72-9DA3-4830-847D-BE8F68B04BFC}"/>
              </a:ext>
            </a:extLst>
          </p:cNvPr>
          <p:cNvSpPr/>
          <p:nvPr/>
        </p:nvSpPr>
        <p:spPr>
          <a:xfrm>
            <a:off x="6781800" y="64008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447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57922</TotalTime>
  <Words>535</Words>
  <Application>Microsoft Office PowerPoint</Application>
  <PresentationFormat>On-screen Show (4:3)</PresentationFormat>
  <Paragraphs>123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Helvetica</vt:lpstr>
      <vt:lpstr>Verdana</vt:lpstr>
      <vt:lpstr>Wingdings</vt:lpstr>
      <vt:lpstr>Office Theme</vt:lpstr>
      <vt:lpstr>PowerPoint Presentation</vt:lpstr>
      <vt:lpstr>Topics We Will Discuss</vt:lpstr>
      <vt:lpstr>Free Application for Federal Student Aid (FAFSA®)</vt:lpstr>
      <vt:lpstr>Free Application for Federal Student Aid (FAFSA®)</vt:lpstr>
      <vt:lpstr>FSA ID</vt:lpstr>
      <vt:lpstr>Where is the FSA ID Used?</vt:lpstr>
      <vt:lpstr>FSA ID continued….</vt:lpstr>
      <vt:lpstr>Documents Needed for the FAFSA</vt:lpstr>
      <vt:lpstr>Fafsa.gov</vt:lpstr>
      <vt:lpstr>Apply for the Correct Year</vt:lpstr>
      <vt:lpstr>Note the Tabs at the Top…</vt:lpstr>
      <vt:lpstr>Use the IRS Data Retrieval Tool if Possible</vt:lpstr>
      <vt:lpstr>IRS Data Retrieval Tool </vt:lpstr>
      <vt:lpstr>IRS Data Retrieval Tool</vt:lpstr>
      <vt:lpstr>Know how “Assets” are Defined </vt:lpstr>
      <vt:lpstr>Don’t Forget to Sign</vt:lpstr>
      <vt:lpstr>Don’t forget about PA State Grant…</vt:lpstr>
      <vt:lpstr>Frequent FAFSA Errors</vt:lpstr>
      <vt:lpstr>FAFSA Processing Results</vt:lpstr>
      <vt:lpstr>Once processed student gets this via email…</vt:lpstr>
      <vt:lpstr>And the parent gets this via email…</vt:lpstr>
      <vt:lpstr>Email Notification of SAR Processing</vt:lpstr>
      <vt:lpstr>PowerPoint Presentation</vt:lpstr>
      <vt:lpstr>Expected Family Contribution (EFC)</vt:lpstr>
      <vt:lpstr>PowerPoint Presentation</vt:lpstr>
      <vt:lpstr>PowerPoint Presentation</vt:lpstr>
      <vt:lpstr>Types of Financial Aid</vt:lpstr>
      <vt:lpstr>Sources of Financial Aid</vt:lpstr>
      <vt:lpstr>Scholarship Searches on the Web…</vt:lpstr>
      <vt:lpstr>Special Circumstances</vt:lpstr>
      <vt:lpstr>PowerPoint Presentation</vt:lpstr>
      <vt:lpstr>Questions…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Schlichting</dc:creator>
  <cp:lastModifiedBy>Albert, Ronda</cp:lastModifiedBy>
  <cp:revision>369</cp:revision>
  <cp:lastPrinted>2019-08-26T13:31:46Z</cp:lastPrinted>
  <dcterms:created xsi:type="dcterms:W3CDTF">2013-09-17T18:31:42Z</dcterms:created>
  <dcterms:modified xsi:type="dcterms:W3CDTF">2019-10-10T17:21:37Z</dcterms:modified>
</cp:coreProperties>
</file>