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540"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946D930-0B30-44A1-A5F9-A99E4515EA65}" type="datetimeFigureOut">
              <a:rPr lang="en-US" smtClean="0"/>
              <a:t>2/19/2010</a:t>
            </a:fld>
            <a:endParaRPr lang="en-US"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dirty="0"/>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0247D4F6-87F3-4CF3-9057-7D7A00CD86A0}"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946D930-0B30-44A1-A5F9-A99E4515EA65}" type="datetimeFigureOut">
              <a:rPr lang="en-US" smtClean="0"/>
              <a:t>2/19/2010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0247D4F6-87F3-4CF3-9057-7D7A00CD86A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946D930-0B30-44A1-A5F9-A99E4515EA65}" type="datetimeFigureOut">
              <a:rPr lang="en-US" smtClean="0"/>
              <a:t>2/19/2010</a:t>
            </a:fld>
            <a:endParaRPr lang="en-US" dirty="0"/>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dirty="0"/>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0247D4F6-87F3-4CF3-9057-7D7A00CD86A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946D930-0B30-44A1-A5F9-A99E4515EA65}" type="datetimeFigureOut">
              <a:rPr lang="en-US" smtClean="0"/>
              <a:t>2/19/2010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0247D4F6-87F3-4CF3-9057-7D7A00CD86A0}"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946D930-0B30-44A1-A5F9-A99E4515EA65}" type="datetimeFigureOut">
              <a:rPr lang="en-US" smtClean="0"/>
              <a:t>2/19/2010</a:t>
            </a:fld>
            <a:endParaRPr lang="en-US" dirty="0"/>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dirty="0"/>
          </a:p>
        </p:txBody>
      </p:sp>
      <p:sp>
        <p:nvSpPr>
          <p:cNvPr id="6" name="Slide Number Placeholder 5"/>
          <p:cNvSpPr>
            <a:spLocks noGrp="1"/>
          </p:cNvSpPr>
          <p:nvPr>
            <p:ph type="sldNum" sz="quarter" idx="12"/>
          </p:nvPr>
        </p:nvSpPr>
        <p:spPr>
          <a:xfrm>
            <a:off x="6733952" y="6555112"/>
            <a:ext cx="588336" cy="228600"/>
          </a:xfrm>
        </p:spPr>
        <p:txBody>
          <a:bodyPr/>
          <a:lstStyle>
            <a:extLst/>
          </a:lstStyle>
          <a:p>
            <a:fld id="{0247D4F6-87F3-4CF3-9057-7D7A00CD86A0}"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946D930-0B30-44A1-A5F9-A99E4515EA65}" type="datetimeFigureOut">
              <a:rPr lang="en-US" smtClean="0"/>
              <a:t>2/19/2010</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0247D4F6-87F3-4CF3-9057-7D7A00CD86A0}"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946D930-0B30-44A1-A5F9-A99E4515EA65}" type="datetimeFigureOut">
              <a:rPr lang="en-US" smtClean="0"/>
              <a:t>2/19/2010</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0247D4F6-87F3-4CF3-9057-7D7A00CD86A0}"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946D930-0B30-44A1-A5F9-A99E4515EA65}" type="datetimeFigureOut">
              <a:rPr lang="en-US" smtClean="0"/>
              <a:t>2/19/2010</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0247D4F6-87F3-4CF3-9057-7D7A00CD86A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946D930-0B30-44A1-A5F9-A99E4515EA65}" type="datetimeFigureOut">
              <a:rPr lang="en-US" smtClean="0"/>
              <a:t>2/19/2010</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dirty="0"/>
          </a:p>
        </p:txBody>
      </p:sp>
      <p:sp>
        <p:nvSpPr>
          <p:cNvPr id="4" name="Slide Number Placeholder 3"/>
          <p:cNvSpPr>
            <a:spLocks noGrp="1"/>
          </p:cNvSpPr>
          <p:nvPr>
            <p:ph type="sldNum" sz="quarter" idx="12"/>
          </p:nvPr>
        </p:nvSpPr>
        <p:spPr/>
        <p:txBody>
          <a:bodyPr/>
          <a:lstStyle>
            <a:extLst/>
          </a:lstStyle>
          <a:p>
            <a:fld id="{0247D4F6-87F3-4CF3-9057-7D7A00CD86A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946D930-0B30-44A1-A5F9-A99E4515EA65}" type="datetimeFigureOut">
              <a:rPr lang="en-US" smtClean="0"/>
              <a:t>2/19/2010</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0247D4F6-87F3-4CF3-9057-7D7A00CD86A0}"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946D930-0B30-44A1-A5F9-A99E4515EA65}" type="datetimeFigureOut">
              <a:rPr lang="en-US" smtClean="0"/>
              <a:t>2/19/2010</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0247D4F6-87F3-4CF3-9057-7D7A00CD86A0}" type="slidenum">
              <a:rPr lang="en-US" smtClean="0"/>
              <a:t>‹#›</a:t>
            </a:fld>
            <a:endParaRPr lang="en-US" dirty="0"/>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dirty="0"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946D930-0B30-44A1-A5F9-A99E4515EA65}" type="datetimeFigureOut">
              <a:rPr lang="en-US" smtClean="0"/>
              <a:t>2/19/2010</a:t>
            </a:fld>
            <a:endParaRPr lang="en-US" dirty="0"/>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dirty="0"/>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0247D4F6-87F3-4CF3-9057-7D7A00CD86A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medicinenet.com/ringworm_pictures_slideshow/article.htm"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medicinenet.com/ringworm_pictures_slideshow/article.htm"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533400"/>
            <a:ext cx="5271868" cy="1905000"/>
          </a:xfrm>
        </p:spPr>
        <p:txBody>
          <a:bodyPr/>
          <a:lstStyle/>
          <a:p>
            <a:pPr algn="ctr"/>
            <a:r>
              <a:rPr lang="en-US" sz="7200" u="sng" dirty="0" smtClean="0"/>
              <a:t>Ringworm</a:t>
            </a:r>
            <a:endParaRPr lang="en-US" sz="7200" u="sng" dirty="0"/>
          </a:p>
        </p:txBody>
      </p:sp>
      <p:sp>
        <p:nvSpPr>
          <p:cNvPr id="3" name="Subtitle 2"/>
          <p:cNvSpPr>
            <a:spLocks noGrp="1"/>
          </p:cNvSpPr>
          <p:nvPr>
            <p:ph type="subTitle" idx="1"/>
          </p:nvPr>
        </p:nvSpPr>
        <p:spPr>
          <a:xfrm>
            <a:off x="3352800" y="3124200"/>
            <a:ext cx="5114778" cy="2514600"/>
          </a:xfrm>
        </p:spPr>
        <p:txBody>
          <a:bodyPr>
            <a:normAutofit/>
          </a:bodyPr>
          <a:lstStyle/>
          <a:p>
            <a:pPr algn="l"/>
            <a:r>
              <a:rPr lang="en-US" sz="3600" b="1" dirty="0" smtClean="0"/>
              <a:t>Information and Patient Photos of Ringworm Cases</a:t>
            </a:r>
            <a:endParaRPr lang="en-US"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Ringworm of the beard (tinea barbae).</a:t>
            </a:r>
            <a:endParaRPr lang="en-US" dirty="0"/>
          </a:p>
        </p:txBody>
      </p:sp>
      <p:sp>
        <p:nvSpPr>
          <p:cNvPr id="3" name="Content Placeholder 2"/>
          <p:cNvSpPr>
            <a:spLocks noGrp="1"/>
          </p:cNvSpPr>
          <p:nvPr>
            <p:ph sz="half" idx="1"/>
          </p:nvPr>
        </p:nvSpPr>
        <p:spPr>
          <a:xfrm>
            <a:off x="152400" y="1752600"/>
            <a:ext cx="3581400" cy="4800600"/>
          </a:xfrm>
        </p:spPr>
        <p:txBody>
          <a:bodyPr>
            <a:normAutofit fontScale="92500" lnSpcReduction="20000"/>
          </a:bodyPr>
          <a:lstStyle/>
          <a:p>
            <a:r>
              <a:rPr lang="en-US" dirty="0" smtClean="0"/>
              <a:t>Ringworm </a:t>
            </a:r>
            <a:r>
              <a:rPr lang="en-US" dirty="0" smtClean="0"/>
              <a:t>of the bearded area of the face and neck, with swellings and marked crusting, often with itching, sometimes causes the hair to break off. In the days when men went to the barber daily for a shave, tinea barbae was called barber's itch.</a:t>
            </a:r>
          </a:p>
          <a:p>
            <a:endParaRPr lang="en-US" dirty="0"/>
          </a:p>
        </p:txBody>
      </p:sp>
      <p:pic>
        <p:nvPicPr>
          <p:cNvPr id="5" name="Content Placeholder 4" descr="ringworm_s9.jpg"/>
          <p:cNvPicPr>
            <a:picLocks noGrp="1" noChangeAspect="1"/>
          </p:cNvPicPr>
          <p:nvPr>
            <p:ph sz="half" idx="2"/>
          </p:nvPr>
        </p:nvPicPr>
        <p:blipFill>
          <a:blip r:embed="rId2" cstate="print"/>
          <a:stretch>
            <a:fillRect/>
          </a:stretch>
        </p:blipFill>
        <p:spPr>
          <a:xfrm>
            <a:off x="3886200" y="2438400"/>
            <a:ext cx="4054475" cy="30480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Ringworm of the face (tinea faciei).</a:t>
            </a:r>
            <a:endParaRPr lang="en-US" dirty="0"/>
          </a:p>
        </p:txBody>
      </p:sp>
      <p:sp>
        <p:nvSpPr>
          <p:cNvPr id="3" name="Content Placeholder 2"/>
          <p:cNvSpPr>
            <a:spLocks noGrp="1"/>
          </p:cNvSpPr>
          <p:nvPr>
            <p:ph sz="half" idx="1"/>
          </p:nvPr>
        </p:nvSpPr>
        <p:spPr>
          <a:xfrm>
            <a:off x="228600" y="1600200"/>
            <a:ext cx="3581400" cy="4876800"/>
          </a:xfrm>
        </p:spPr>
        <p:txBody>
          <a:bodyPr>
            <a:normAutofit/>
          </a:bodyPr>
          <a:lstStyle/>
          <a:p>
            <a:r>
              <a:rPr lang="en-US" dirty="0" smtClean="0"/>
              <a:t>Ringworm </a:t>
            </a:r>
            <a:r>
              <a:rPr lang="en-US" dirty="0" smtClean="0"/>
              <a:t>on the face outside of the beard area is called tinea faciei. On the face, ringworm is rarely ring-shaped. Characteristically, it causes red, scaly patches with indistinct edges.</a:t>
            </a:r>
          </a:p>
          <a:p>
            <a:endParaRPr lang="en-US" dirty="0"/>
          </a:p>
        </p:txBody>
      </p:sp>
      <p:pic>
        <p:nvPicPr>
          <p:cNvPr id="5" name="Content Placeholder 4" descr="ringworm_s10.jpg"/>
          <p:cNvPicPr>
            <a:picLocks noGrp="1" noChangeAspect="1"/>
          </p:cNvPicPr>
          <p:nvPr>
            <p:ph sz="half" idx="2"/>
          </p:nvPr>
        </p:nvPicPr>
        <p:blipFill>
          <a:blip r:embed="rId2" cstate="print"/>
          <a:stretch>
            <a:fillRect/>
          </a:stretch>
        </p:blipFill>
        <p:spPr>
          <a:xfrm>
            <a:off x="4038600" y="1981200"/>
            <a:ext cx="4038600" cy="33528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Ringworm of the hand (tinea manus).</a:t>
            </a:r>
            <a:endParaRPr lang="en-US" dirty="0"/>
          </a:p>
        </p:txBody>
      </p:sp>
      <p:sp>
        <p:nvSpPr>
          <p:cNvPr id="3" name="Content Placeholder 2"/>
          <p:cNvSpPr>
            <a:spLocks noGrp="1"/>
          </p:cNvSpPr>
          <p:nvPr>
            <p:ph sz="half" idx="1"/>
          </p:nvPr>
        </p:nvSpPr>
        <p:spPr>
          <a:xfrm>
            <a:off x="228600" y="1600200"/>
            <a:ext cx="3429000" cy="4953000"/>
          </a:xfrm>
        </p:spPr>
        <p:txBody>
          <a:bodyPr>
            <a:normAutofit fontScale="85000" lnSpcReduction="20000"/>
          </a:bodyPr>
          <a:lstStyle/>
          <a:p>
            <a:r>
              <a:rPr lang="en-US" dirty="0" smtClean="0"/>
              <a:t>Ringworm </a:t>
            </a:r>
            <a:r>
              <a:rPr lang="en-US" dirty="0" smtClean="0"/>
              <a:t>may involve the hands, particularly the palms and the spaces between the fingers. It typically causes thickening (hyperkeratosis) of these areas, often on only one hand. Tinea manus is a common companion of tinea pedis (ringworm of the feet). It is also called tinea manuum.</a:t>
            </a:r>
          </a:p>
          <a:p>
            <a:endParaRPr lang="en-US" dirty="0"/>
          </a:p>
        </p:txBody>
      </p:sp>
      <p:pic>
        <p:nvPicPr>
          <p:cNvPr id="5" name="Content Placeholder 4" descr="ringworm_s11.jpg"/>
          <p:cNvPicPr>
            <a:picLocks noGrp="1" noChangeAspect="1"/>
          </p:cNvPicPr>
          <p:nvPr>
            <p:ph sz="half" idx="2"/>
          </p:nvPr>
        </p:nvPicPr>
        <p:blipFill>
          <a:blip r:embed="rId2" cstate="print"/>
          <a:stretch>
            <a:fillRect/>
          </a:stretch>
        </p:blipFill>
        <p:spPr>
          <a:xfrm>
            <a:off x="3733800" y="2362200"/>
            <a:ext cx="4191000" cy="26670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42048" cy="1143000"/>
          </a:xfrm>
        </p:spPr>
        <p:txBody>
          <a:bodyPr>
            <a:normAutofit fontScale="90000"/>
          </a:bodyPr>
          <a:lstStyle/>
          <a:p>
            <a:r>
              <a:rPr lang="en-US" dirty="0" smtClean="0"/>
              <a:t>Ringworm of the nails (tinea unguium).</a:t>
            </a:r>
            <a:endParaRPr lang="en-US" dirty="0"/>
          </a:p>
        </p:txBody>
      </p:sp>
      <p:sp>
        <p:nvSpPr>
          <p:cNvPr id="3" name="Content Placeholder 2"/>
          <p:cNvSpPr>
            <a:spLocks noGrp="1"/>
          </p:cNvSpPr>
          <p:nvPr>
            <p:ph sz="half" idx="1"/>
          </p:nvPr>
        </p:nvSpPr>
        <p:spPr>
          <a:xfrm>
            <a:off x="0" y="1219200"/>
            <a:ext cx="3505200" cy="5638800"/>
          </a:xfrm>
        </p:spPr>
        <p:txBody>
          <a:bodyPr>
            <a:normAutofit fontScale="77500" lnSpcReduction="20000"/>
          </a:bodyPr>
          <a:lstStyle/>
          <a:p>
            <a:r>
              <a:rPr lang="en-US" dirty="0" smtClean="0"/>
              <a:t>This </a:t>
            </a:r>
            <a:r>
              <a:rPr lang="en-US" dirty="0" smtClean="0"/>
              <a:t>is the most common fungal infection of the nails, also called onychomycosis. It can make fingernails look white, thick, opaque, and brittle, but more often toenails look yellow, thick, and brittle. Artificial nails increase the risk for tinea unguium as emery boards can carry infection, and water can collect under the artificial nail, creating a moist, warm environment favorable for fungal growth.</a:t>
            </a:r>
          </a:p>
          <a:p>
            <a:endParaRPr lang="en-US" dirty="0"/>
          </a:p>
        </p:txBody>
      </p:sp>
      <p:pic>
        <p:nvPicPr>
          <p:cNvPr id="5" name="Content Placeholder 4" descr="ringworm_s12.jpg"/>
          <p:cNvPicPr>
            <a:picLocks noGrp="1" noChangeAspect="1"/>
          </p:cNvPicPr>
          <p:nvPr>
            <p:ph sz="half" idx="2"/>
          </p:nvPr>
        </p:nvPicPr>
        <p:blipFill>
          <a:blip r:embed="rId2" cstate="print"/>
          <a:stretch>
            <a:fillRect/>
          </a:stretch>
        </p:blipFill>
        <p:spPr>
          <a:xfrm>
            <a:off x="3581400" y="2057400"/>
            <a:ext cx="4343400" cy="32004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20040"/>
            <a:ext cx="7924800" cy="1051560"/>
          </a:xfrm>
        </p:spPr>
        <p:txBody>
          <a:bodyPr>
            <a:normAutofit fontScale="90000"/>
          </a:bodyPr>
          <a:lstStyle/>
          <a:p>
            <a:r>
              <a:rPr lang="en-US" dirty="0" smtClean="0"/>
              <a:t>Ringworm is highly contagious and can be </a:t>
            </a:r>
            <a:r>
              <a:rPr lang="en-US" dirty="0" smtClean="0"/>
              <a:t>spread </a:t>
            </a:r>
            <a:r>
              <a:rPr lang="en-US" dirty="0" smtClean="0"/>
              <a:t>multiple ways.</a:t>
            </a:r>
            <a:endParaRPr lang="en-US" dirty="0"/>
          </a:p>
        </p:txBody>
      </p:sp>
      <p:sp>
        <p:nvSpPr>
          <p:cNvPr id="3" name="Content Placeholder 2"/>
          <p:cNvSpPr>
            <a:spLocks noGrp="1"/>
          </p:cNvSpPr>
          <p:nvPr>
            <p:ph sz="half" idx="1"/>
          </p:nvPr>
        </p:nvSpPr>
        <p:spPr>
          <a:xfrm>
            <a:off x="0" y="1371600"/>
            <a:ext cx="3886200" cy="5486400"/>
          </a:xfrm>
        </p:spPr>
        <p:txBody>
          <a:bodyPr>
            <a:normAutofit fontScale="70000" lnSpcReduction="20000"/>
          </a:bodyPr>
          <a:lstStyle/>
          <a:p>
            <a:r>
              <a:rPr lang="en-US" sz="3200" dirty="0" smtClean="0"/>
              <a:t>Ringworm </a:t>
            </a:r>
            <a:r>
              <a:rPr lang="en-US" sz="3200" dirty="0" smtClean="0"/>
              <a:t>is highly contagious and can be spread multiple ways. You can get it from an infected person, animal, object, and even soil. Heat and moisture help fungi grow and thrive, which makes them more common in areas of frequent sweating as well as skin folds such as those in the groin or between the toes. This also accounts for their reputation as being caught from contaminated items such as toilet articles, clothing</a:t>
            </a:r>
            <a:r>
              <a:rPr lang="en-US" sz="3200" dirty="0" smtClean="0"/>
              <a:t>, mats, </a:t>
            </a:r>
            <a:r>
              <a:rPr lang="en-US" sz="3200" dirty="0" smtClean="0"/>
              <a:t>pool surfaces, showers, and locker rooms.</a:t>
            </a:r>
          </a:p>
          <a:p>
            <a:endParaRPr lang="en-US" dirty="0"/>
          </a:p>
        </p:txBody>
      </p:sp>
      <p:pic>
        <p:nvPicPr>
          <p:cNvPr id="5" name="Content Placeholder 4" descr="ringworm_s13.jpg"/>
          <p:cNvPicPr>
            <a:picLocks noGrp="1" noChangeAspect="1"/>
          </p:cNvPicPr>
          <p:nvPr>
            <p:ph sz="half" idx="2"/>
          </p:nvPr>
        </p:nvPicPr>
        <p:blipFill>
          <a:blip r:embed="rId2" cstate="print"/>
          <a:stretch>
            <a:fillRect/>
          </a:stretch>
        </p:blipFill>
        <p:spPr>
          <a:xfrm>
            <a:off x="3886200" y="2133600"/>
            <a:ext cx="4191000" cy="37338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Pets can develop ringworm and spread it to people.</a:t>
            </a:r>
            <a:endParaRPr lang="en-US" dirty="0"/>
          </a:p>
        </p:txBody>
      </p:sp>
      <p:sp>
        <p:nvSpPr>
          <p:cNvPr id="3" name="Content Placeholder 2"/>
          <p:cNvSpPr>
            <a:spLocks noGrp="1"/>
          </p:cNvSpPr>
          <p:nvPr>
            <p:ph sz="half" idx="1"/>
          </p:nvPr>
        </p:nvSpPr>
        <p:spPr>
          <a:xfrm>
            <a:off x="152400" y="1600200"/>
            <a:ext cx="3581400" cy="5257800"/>
          </a:xfrm>
        </p:spPr>
        <p:txBody>
          <a:bodyPr>
            <a:noAutofit/>
          </a:bodyPr>
          <a:lstStyle/>
          <a:p>
            <a:r>
              <a:rPr lang="en-US" sz="1700" dirty="0" smtClean="0"/>
              <a:t>Ringworm is an example of a </a:t>
            </a:r>
            <a:r>
              <a:rPr lang="en-US" sz="1700" dirty="0" smtClean="0"/>
              <a:t>zoonotic</a:t>
            </a:r>
            <a:r>
              <a:rPr lang="en-US" sz="1700" dirty="0" smtClean="0"/>
              <a:t> disease (transmitted from animals to humans). Cats are among the most commonly affected animals and studies have shown that in 30%-70% of households in which a cat develops ringworm, at least one person will develop the condition. Dogs, cows, goats, pigs, and horses can spread ringworm to humans and other animals via direct contact or contact with objects the infected animal has touched (such as bedding, grooming articles, saddles, furniture, carpeting, etc.).</a:t>
            </a:r>
            <a:endParaRPr lang="en-US" sz="1700" dirty="0"/>
          </a:p>
        </p:txBody>
      </p:sp>
      <p:pic>
        <p:nvPicPr>
          <p:cNvPr id="5" name="Content Placeholder 4" descr="ringworm_s14.jpg"/>
          <p:cNvPicPr>
            <a:picLocks noGrp="1" noChangeAspect="1"/>
          </p:cNvPicPr>
          <p:nvPr>
            <p:ph sz="half" idx="2"/>
          </p:nvPr>
        </p:nvPicPr>
        <p:blipFill>
          <a:blip r:embed="rId2" cstate="print"/>
          <a:stretch>
            <a:fillRect/>
          </a:stretch>
        </p:blipFill>
        <p:spPr>
          <a:xfrm>
            <a:off x="3886200" y="2286000"/>
            <a:ext cx="4114800" cy="3276599"/>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470648" cy="1676400"/>
          </a:xfrm>
        </p:spPr>
        <p:txBody>
          <a:bodyPr>
            <a:normAutofit fontScale="90000"/>
          </a:bodyPr>
          <a:lstStyle/>
          <a:p>
            <a:r>
              <a:rPr lang="en-US" dirty="0" smtClean="0"/>
              <a:t>A physician can diagnose or rule out ringworm by taking a skin sample for culture.</a:t>
            </a:r>
            <a:endParaRPr lang="en-US" dirty="0"/>
          </a:p>
        </p:txBody>
      </p:sp>
      <p:pic>
        <p:nvPicPr>
          <p:cNvPr id="5" name="Content Placeholder 4" descr="ringworm_s15.jpg"/>
          <p:cNvPicPr>
            <a:picLocks noGrp="1" noChangeAspect="1"/>
          </p:cNvPicPr>
          <p:nvPr>
            <p:ph sz="half" idx="1"/>
          </p:nvPr>
        </p:nvPicPr>
        <p:blipFill>
          <a:blip r:embed="rId2" cstate="print"/>
          <a:stretch>
            <a:fillRect/>
          </a:stretch>
        </p:blipFill>
        <p:spPr>
          <a:xfrm>
            <a:off x="152400" y="2514600"/>
            <a:ext cx="4038600" cy="3276727"/>
          </a:xfrm>
        </p:spPr>
      </p:pic>
      <p:sp>
        <p:nvSpPr>
          <p:cNvPr id="4" name="Content Placeholder 3"/>
          <p:cNvSpPr>
            <a:spLocks noGrp="1"/>
          </p:cNvSpPr>
          <p:nvPr>
            <p:ph sz="half" idx="2"/>
          </p:nvPr>
        </p:nvSpPr>
        <p:spPr>
          <a:xfrm>
            <a:off x="4178808" y="2057400"/>
            <a:ext cx="3898392" cy="4648200"/>
          </a:xfrm>
        </p:spPr>
        <p:txBody>
          <a:bodyPr>
            <a:normAutofit fontScale="85000" lnSpcReduction="10000"/>
          </a:bodyPr>
          <a:lstStyle/>
          <a:p>
            <a:r>
              <a:rPr lang="en-US" b="1" dirty="0" smtClean="0"/>
              <a:t>How is ringworm diagnosed</a:t>
            </a:r>
            <a:r>
              <a:rPr lang="en-US" b="1" dirty="0" smtClean="0"/>
              <a:t>?</a:t>
            </a:r>
          </a:p>
          <a:p>
            <a:pPr>
              <a:buNone/>
            </a:pPr>
            <a:r>
              <a:rPr lang="en-US" dirty="0" smtClean="0"/>
              <a:t>   Sometimes</a:t>
            </a:r>
            <a:r>
              <a:rPr lang="en-US" dirty="0" smtClean="0"/>
              <a:t>, the diagnosis of ringworm is obvious from its location and appearance. Otherwise, skin scrapings for microscopic examination and a culture of the affected skin can establish the diagnosis of tinea or rule it out.</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696200" cy="1371600"/>
          </a:xfrm>
        </p:spPr>
        <p:txBody>
          <a:bodyPr>
            <a:normAutofit fontScale="90000"/>
          </a:bodyPr>
          <a:lstStyle/>
          <a:p>
            <a:r>
              <a:rPr lang="en-US" dirty="0" smtClean="0"/>
              <a:t>Ringworm is usually treated with topical antifungal creams.</a:t>
            </a:r>
            <a:endParaRPr lang="en-US" dirty="0"/>
          </a:p>
        </p:txBody>
      </p:sp>
      <p:sp>
        <p:nvSpPr>
          <p:cNvPr id="3" name="Content Placeholder 2"/>
          <p:cNvSpPr>
            <a:spLocks noGrp="1"/>
          </p:cNvSpPr>
          <p:nvPr>
            <p:ph sz="half" idx="1"/>
          </p:nvPr>
        </p:nvSpPr>
        <p:spPr>
          <a:xfrm>
            <a:off x="0" y="1752600"/>
            <a:ext cx="3657600" cy="5105400"/>
          </a:xfrm>
        </p:spPr>
        <p:txBody>
          <a:bodyPr>
            <a:normAutofit fontScale="77500" lnSpcReduction="20000"/>
          </a:bodyPr>
          <a:lstStyle/>
          <a:p>
            <a:r>
              <a:rPr lang="en-US" b="1" dirty="0" smtClean="0"/>
              <a:t>How is ringworm treated?</a:t>
            </a:r>
          </a:p>
          <a:p>
            <a:pPr>
              <a:buNone/>
            </a:pPr>
            <a:r>
              <a:rPr lang="en-US" dirty="0" smtClean="0"/>
              <a:t>    Ringworm </a:t>
            </a:r>
            <a:r>
              <a:rPr lang="en-US" dirty="0" smtClean="0"/>
              <a:t>can be treated topically with antifungal creams containing </a:t>
            </a:r>
            <a:r>
              <a:rPr lang="en-US" dirty="0" smtClean="0"/>
              <a:t>clotrimazole</a:t>
            </a:r>
            <a:r>
              <a:rPr lang="en-US" dirty="0" smtClean="0"/>
              <a:t> (</a:t>
            </a:r>
            <a:r>
              <a:rPr lang="en-US" dirty="0" smtClean="0"/>
              <a:t>Cruex</a:t>
            </a:r>
            <a:r>
              <a:rPr lang="en-US" dirty="0" smtClean="0"/>
              <a:t>, Desenex, Lotrimin), </a:t>
            </a:r>
            <a:r>
              <a:rPr lang="en-US" dirty="0" smtClean="0"/>
              <a:t>miconazole</a:t>
            </a:r>
            <a:r>
              <a:rPr lang="en-US" dirty="0" smtClean="0"/>
              <a:t> (Monistat-</a:t>
            </a:r>
            <a:r>
              <a:rPr lang="en-US" dirty="0" smtClean="0"/>
              <a:t>Derm</a:t>
            </a:r>
            <a:r>
              <a:rPr lang="en-US" dirty="0" smtClean="0"/>
              <a:t>), </a:t>
            </a:r>
            <a:r>
              <a:rPr lang="en-US" dirty="0" smtClean="0"/>
              <a:t>ketoconazole</a:t>
            </a:r>
            <a:r>
              <a:rPr lang="en-US" dirty="0" smtClean="0"/>
              <a:t> (</a:t>
            </a:r>
            <a:r>
              <a:rPr lang="en-US" dirty="0" smtClean="0"/>
              <a:t>Nizoral</a:t>
            </a:r>
            <a:r>
              <a:rPr lang="en-US" dirty="0" smtClean="0"/>
              <a:t>) and </a:t>
            </a:r>
            <a:r>
              <a:rPr lang="en-US" dirty="0" smtClean="0"/>
              <a:t>terbinafine</a:t>
            </a:r>
            <a:r>
              <a:rPr lang="en-US" dirty="0" smtClean="0"/>
              <a:t> (</a:t>
            </a:r>
            <a:r>
              <a:rPr lang="en-US" dirty="0" smtClean="0"/>
              <a:t>Lamisil</a:t>
            </a:r>
            <a:r>
              <a:rPr lang="en-US" dirty="0" smtClean="0"/>
              <a:t>). In severe or resistant infections on the scalp or nails, oral medications such as </a:t>
            </a:r>
            <a:r>
              <a:rPr lang="en-US" dirty="0" smtClean="0"/>
              <a:t>terbinafine</a:t>
            </a:r>
            <a:r>
              <a:rPr lang="en-US" dirty="0" smtClean="0"/>
              <a:t>, </a:t>
            </a:r>
            <a:r>
              <a:rPr lang="en-US" dirty="0" smtClean="0"/>
              <a:t>itraconazole</a:t>
            </a:r>
            <a:r>
              <a:rPr lang="en-US" dirty="0" smtClean="0"/>
              <a:t> (</a:t>
            </a:r>
            <a:r>
              <a:rPr lang="en-US" dirty="0" smtClean="0"/>
              <a:t>Sporanox</a:t>
            </a:r>
            <a:r>
              <a:rPr lang="en-US" dirty="0" smtClean="0"/>
              <a:t>), and </a:t>
            </a:r>
            <a:r>
              <a:rPr lang="en-US" dirty="0" smtClean="0"/>
              <a:t>fluconazole</a:t>
            </a:r>
            <a:r>
              <a:rPr lang="en-US" dirty="0" smtClean="0"/>
              <a:t> (</a:t>
            </a:r>
            <a:r>
              <a:rPr lang="en-US" dirty="0" smtClean="0"/>
              <a:t>Diflucan</a:t>
            </a:r>
            <a:r>
              <a:rPr lang="en-US" dirty="0" smtClean="0"/>
              <a:t>) are necessary.</a:t>
            </a:r>
          </a:p>
          <a:p>
            <a:endParaRPr lang="en-US" dirty="0"/>
          </a:p>
        </p:txBody>
      </p:sp>
      <p:pic>
        <p:nvPicPr>
          <p:cNvPr id="5" name="Content Placeholder 4" descr="ringworm_s16.jpg"/>
          <p:cNvPicPr>
            <a:picLocks noGrp="1" noChangeAspect="1"/>
          </p:cNvPicPr>
          <p:nvPr>
            <p:ph sz="half" idx="2"/>
          </p:nvPr>
        </p:nvPicPr>
        <p:blipFill>
          <a:blip r:embed="rId2" cstate="print"/>
          <a:stretch>
            <a:fillRect/>
          </a:stretch>
        </p:blipFill>
        <p:spPr>
          <a:xfrm>
            <a:off x="3810000" y="2286000"/>
            <a:ext cx="4191000" cy="3657599"/>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42048" cy="838200"/>
          </a:xfrm>
        </p:spPr>
        <p:txBody>
          <a:bodyPr>
            <a:normAutofit fontScale="90000"/>
          </a:bodyPr>
          <a:lstStyle/>
          <a:p>
            <a:r>
              <a:rPr lang="en-US" dirty="0" smtClean="0"/>
              <a:t>Can ringworm be prevented?</a:t>
            </a:r>
            <a:endParaRPr lang="en-US" dirty="0"/>
          </a:p>
        </p:txBody>
      </p:sp>
      <p:pic>
        <p:nvPicPr>
          <p:cNvPr id="5" name="Content Placeholder 4" descr="ringworm_s17.jpg"/>
          <p:cNvPicPr>
            <a:picLocks noGrp="1" noChangeAspect="1"/>
          </p:cNvPicPr>
          <p:nvPr>
            <p:ph sz="half" idx="1"/>
          </p:nvPr>
        </p:nvPicPr>
        <p:blipFill>
          <a:blip r:embed="rId2" cstate="print"/>
          <a:stretch>
            <a:fillRect/>
          </a:stretch>
        </p:blipFill>
        <p:spPr>
          <a:xfrm>
            <a:off x="152400" y="2133600"/>
            <a:ext cx="4267200" cy="3428999"/>
          </a:xfrm>
        </p:spPr>
      </p:pic>
      <p:sp>
        <p:nvSpPr>
          <p:cNvPr id="4" name="Content Placeholder 3"/>
          <p:cNvSpPr>
            <a:spLocks noGrp="1"/>
          </p:cNvSpPr>
          <p:nvPr>
            <p:ph sz="half" idx="2"/>
          </p:nvPr>
        </p:nvSpPr>
        <p:spPr>
          <a:xfrm>
            <a:off x="4178808" y="1143000"/>
            <a:ext cx="3822192" cy="5486400"/>
          </a:xfrm>
        </p:spPr>
        <p:txBody>
          <a:bodyPr>
            <a:noAutofit/>
          </a:bodyPr>
          <a:lstStyle/>
          <a:p>
            <a:r>
              <a:rPr lang="en-US" sz="2400" b="1" dirty="0" smtClean="0"/>
              <a:t>Following simple prevention tips can help reduce your risk of developing ringworm</a:t>
            </a:r>
            <a:r>
              <a:rPr lang="en-US" sz="2400" b="1" dirty="0" smtClean="0"/>
              <a:t>.</a:t>
            </a:r>
          </a:p>
          <a:p>
            <a:r>
              <a:rPr lang="en-US" sz="2400" dirty="0" smtClean="0"/>
              <a:t>Ringworm is difficult to prevent, but you can help reduce your risk by following some simple guidelines. The next several slides provide some helpful prevention tips in minimizing the chance of developing ringworm.</a:t>
            </a: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899160"/>
          </a:xfrm>
        </p:spPr>
        <p:txBody>
          <a:bodyPr/>
          <a:lstStyle/>
          <a:p>
            <a:r>
              <a:rPr lang="en-US" dirty="0" smtClean="0"/>
              <a:t>Ringworm Prevention Tip #1</a:t>
            </a:r>
            <a:endParaRPr lang="en-US" dirty="0"/>
          </a:p>
        </p:txBody>
      </p:sp>
      <p:sp>
        <p:nvSpPr>
          <p:cNvPr id="3" name="Content Placeholder 2"/>
          <p:cNvSpPr>
            <a:spLocks noGrp="1"/>
          </p:cNvSpPr>
          <p:nvPr>
            <p:ph sz="half" idx="1"/>
          </p:nvPr>
        </p:nvSpPr>
        <p:spPr>
          <a:xfrm>
            <a:off x="0" y="1600200"/>
            <a:ext cx="3048000" cy="5029200"/>
          </a:xfrm>
        </p:spPr>
        <p:txBody>
          <a:bodyPr>
            <a:normAutofit/>
          </a:bodyPr>
          <a:lstStyle/>
          <a:p>
            <a:r>
              <a:rPr lang="en-US" sz="3600" b="1" dirty="0" smtClean="0"/>
              <a:t>Ringworm Prevention Tip #1 Don't share clothing, sports gear, towels, or sheets.</a:t>
            </a:r>
            <a:endParaRPr lang="en-US" sz="3600" dirty="0"/>
          </a:p>
        </p:txBody>
      </p:sp>
      <p:pic>
        <p:nvPicPr>
          <p:cNvPr id="5" name="Content Placeholder 4" descr="ringworm_s18.jpg"/>
          <p:cNvPicPr>
            <a:picLocks noGrp="1" noChangeAspect="1"/>
          </p:cNvPicPr>
          <p:nvPr>
            <p:ph sz="half" idx="2"/>
          </p:nvPr>
        </p:nvPicPr>
        <p:blipFill>
          <a:blip r:embed="rId2" cstate="print"/>
          <a:stretch>
            <a:fillRect/>
          </a:stretch>
        </p:blipFill>
        <p:spPr>
          <a:xfrm>
            <a:off x="3200400" y="1752600"/>
            <a:ext cx="4800600" cy="44958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822960"/>
          </a:xfrm>
        </p:spPr>
        <p:txBody>
          <a:bodyPr/>
          <a:lstStyle/>
          <a:p>
            <a:r>
              <a:rPr lang="en-US" dirty="0" smtClean="0"/>
              <a:t>What is ringworm?</a:t>
            </a:r>
            <a:endParaRPr lang="en-US" dirty="0"/>
          </a:p>
        </p:txBody>
      </p:sp>
      <p:sp>
        <p:nvSpPr>
          <p:cNvPr id="3" name="Content Placeholder 2"/>
          <p:cNvSpPr>
            <a:spLocks noGrp="1"/>
          </p:cNvSpPr>
          <p:nvPr>
            <p:ph sz="half" idx="1"/>
          </p:nvPr>
        </p:nvSpPr>
        <p:spPr>
          <a:xfrm>
            <a:off x="228600" y="1371600"/>
            <a:ext cx="3505200" cy="5257800"/>
          </a:xfrm>
        </p:spPr>
        <p:txBody>
          <a:bodyPr>
            <a:normAutofit fontScale="92500" lnSpcReduction="20000"/>
          </a:bodyPr>
          <a:lstStyle/>
          <a:p>
            <a:r>
              <a:rPr lang="en-US" dirty="0" smtClean="0"/>
              <a:t>Ringworm is a common skin disorder otherwise known as tinea. While there are multiple forms of ringworm, the most common affect the skin on the body (tinea </a:t>
            </a:r>
            <a:r>
              <a:rPr lang="en-US" dirty="0" smtClean="0"/>
              <a:t>corporis</a:t>
            </a:r>
            <a:r>
              <a:rPr lang="en-US" dirty="0" smtClean="0"/>
              <a:t>), the scalp (tinea capitis), the feet (tinea pedis, or 'athlete's foot'), or the groin (tinea cruris, or 'jock itch').</a:t>
            </a:r>
          </a:p>
          <a:p>
            <a:endParaRPr lang="en-US" dirty="0"/>
          </a:p>
        </p:txBody>
      </p:sp>
      <p:pic>
        <p:nvPicPr>
          <p:cNvPr id="5" name="slide_image1" descr="A magnification of the skin disorder ringworm (tinea).">
            <a:hlinkClick r:id="rId2"/>
          </p:cNvPr>
          <p:cNvPicPr>
            <a:picLocks noGrp="1"/>
          </p:cNvPicPr>
          <p:nvPr>
            <p:ph sz="half" idx="2"/>
          </p:nvPr>
        </p:nvPicPr>
        <p:blipFill>
          <a:blip r:embed="rId3" cstate="print"/>
          <a:srcRect/>
          <a:stretch>
            <a:fillRect/>
          </a:stretch>
        </p:blipFill>
        <p:spPr bwMode="auto">
          <a:xfrm>
            <a:off x="3733800" y="2057400"/>
            <a:ext cx="42672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822960"/>
          </a:xfrm>
        </p:spPr>
        <p:txBody>
          <a:bodyPr/>
          <a:lstStyle/>
          <a:p>
            <a:r>
              <a:rPr lang="en-US" dirty="0" smtClean="0"/>
              <a:t>Ringworm Prevention Tip #2</a:t>
            </a:r>
            <a:endParaRPr lang="en-US" dirty="0"/>
          </a:p>
        </p:txBody>
      </p:sp>
      <p:pic>
        <p:nvPicPr>
          <p:cNvPr id="5" name="Content Placeholder 4" descr="ringworm_s19.jpg"/>
          <p:cNvPicPr>
            <a:picLocks noGrp="1" noChangeAspect="1"/>
          </p:cNvPicPr>
          <p:nvPr>
            <p:ph sz="half" idx="1"/>
          </p:nvPr>
        </p:nvPicPr>
        <p:blipFill>
          <a:blip r:embed="rId2" cstate="print"/>
          <a:stretch>
            <a:fillRect/>
          </a:stretch>
        </p:blipFill>
        <p:spPr>
          <a:xfrm>
            <a:off x="228600" y="1828800"/>
            <a:ext cx="4572000" cy="4038600"/>
          </a:xfrm>
        </p:spPr>
      </p:pic>
      <p:sp>
        <p:nvSpPr>
          <p:cNvPr id="4" name="Content Placeholder 3"/>
          <p:cNvSpPr>
            <a:spLocks noGrp="1"/>
          </p:cNvSpPr>
          <p:nvPr>
            <p:ph sz="half" idx="2"/>
          </p:nvPr>
        </p:nvSpPr>
        <p:spPr>
          <a:xfrm>
            <a:off x="4724400" y="1295400"/>
            <a:ext cx="3352800" cy="5334000"/>
          </a:xfrm>
        </p:spPr>
        <p:txBody>
          <a:bodyPr>
            <a:normAutofit/>
          </a:bodyPr>
          <a:lstStyle/>
          <a:p>
            <a:r>
              <a:rPr lang="en-US" sz="3600" b="1" dirty="0" smtClean="0"/>
              <a:t>Ringworm Prevention Tip #2 Wear slippers</a:t>
            </a:r>
            <a:r>
              <a:rPr lang="en-US" sz="3600" b="1" dirty="0" smtClean="0"/>
              <a:t>/</a:t>
            </a:r>
          </a:p>
          <a:p>
            <a:pPr>
              <a:buNone/>
            </a:pPr>
            <a:r>
              <a:rPr lang="en-US" sz="3600" b="1" dirty="0" smtClean="0"/>
              <a:t> </a:t>
            </a:r>
            <a:r>
              <a:rPr lang="en-US" sz="3600" b="1" dirty="0" smtClean="0"/>
              <a:t> sandals </a:t>
            </a:r>
            <a:r>
              <a:rPr lang="en-US" sz="3600" b="1" dirty="0" smtClean="0"/>
              <a:t>in locker rooms &amp; public pool/bathing areas.</a:t>
            </a:r>
            <a:endParaRPr lang="en-US" sz="3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822960"/>
          </a:xfrm>
        </p:spPr>
        <p:txBody>
          <a:bodyPr/>
          <a:lstStyle/>
          <a:p>
            <a:r>
              <a:rPr lang="en-US" dirty="0" smtClean="0"/>
              <a:t>Ringworm Prevention Tip #3</a:t>
            </a:r>
            <a:endParaRPr lang="en-US" dirty="0"/>
          </a:p>
        </p:txBody>
      </p:sp>
      <p:sp>
        <p:nvSpPr>
          <p:cNvPr id="3" name="Content Placeholder 2"/>
          <p:cNvSpPr>
            <a:spLocks noGrp="1"/>
          </p:cNvSpPr>
          <p:nvPr>
            <p:ph sz="half" idx="1"/>
          </p:nvPr>
        </p:nvSpPr>
        <p:spPr>
          <a:xfrm>
            <a:off x="152400" y="1371600"/>
            <a:ext cx="3276600" cy="5105400"/>
          </a:xfrm>
        </p:spPr>
        <p:txBody>
          <a:bodyPr>
            <a:noAutofit/>
          </a:bodyPr>
          <a:lstStyle/>
          <a:p>
            <a:r>
              <a:rPr lang="en-US" sz="3600" b="1" dirty="0" smtClean="0"/>
              <a:t>Ringworm Prevention Tip #3 Shower &amp; shampoo after sports that include skin-to-skin contact.</a:t>
            </a:r>
            <a:endParaRPr lang="en-US" sz="3600" dirty="0"/>
          </a:p>
        </p:txBody>
      </p:sp>
      <p:pic>
        <p:nvPicPr>
          <p:cNvPr id="5" name="Content Placeholder 4" descr="ringworm_s20.jpg"/>
          <p:cNvPicPr>
            <a:picLocks noGrp="1" noChangeAspect="1"/>
          </p:cNvPicPr>
          <p:nvPr>
            <p:ph sz="half" idx="2"/>
          </p:nvPr>
        </p:nvPicPr>
        <p:blipFill>
          <a:blip r:embed="rId2" cstate="print"/>
          <a:stretch>
            <a:fillRect/>
          </a:stretch>
        </p:blipFill>
        <p:spPr>
          <a:xfrm>
            <a:off x="3352800" y="1828800"/>
            <a:ext cx="4648200" cy="4038599"/>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42048" cy="914400"/>
          </a:xfrm>
        </p:spPr>
        <p:txBody>
          <a:bodyPr/>
          <a:lstStyle/>
          <a:p>
            <a:r>
              <a:rPr lang="en-US" dirty="0" smtClean="0"/>
              <a:t>Ringworm Prevention Tip #4</a:t>
            </a:r>
            <a:endParaRPr lang="en-US" dirty="0"/>
          </a:p>
        </p:txBody>
      </p:sp>
      <p:pic>
        <p:nvPicPr>
          <p:cNvPr id="5" name="Content Placeholder 4" descr="ringworm_s21.jpg"/>
          <p:cNvPicPr>
            <a:picLocks noGrp="1" noChangeAspect="1"/>
          </p:cNvPicPr>
          <p:nvPr>
            <p:ph sz="half" idx="1"/>
          </p:nvPr>
        </p:nvPicPr>
        <p:blipFill>
          <a:blip r:embed="rId2" cstate="print"/>
          <a:stretch>
            <a:fillRect/>
          </a:stretch>
        </p:blipFill>
        <p:spPr>
          <a:xfrm>
            <a:off x="228600" y="2057400"/>
            <a:ext cx="4419600" cy="3505201"/>
          </a:xfrm>
        </p:spPr>
      </p:pic>
      <p:sp>
        <p:nvSpPr>
          <p:cNvPr id="4" name="Content Placeholder 3"/>
          <p:cNvSpPr>
            <a:spLocks noGrp="1"/>
          </p:cNvSpPr>
          <p:nvPr>
            <p:ph sz="half" idx="2"/>
          </p:nvPr>
        </p:nvSpPr>
        <p:spPr>
          <a:xfrm>
            <a:off x="4648200" y="1143000"/>
            <a:ext cx="3429000" cy="5715000"/>
          </a:xfrm>
        </p:spPr>
        <p:txBody>
          <a:bodyPr>
            <a:noAutofit/>
          </a:bodyPr>
          <a:lstStyle/>
          <a:p>
            <a:r>
              <a:rPr lang="en-US" sz="3600" b="1" dirty="0" smtClean="0"/>
              <a:t>Ringworm Prevention Tip #4 Wear loose-fitting cotton clothing and change </a:t>
            </a:r>
            <a:r>
              <a:rPr lang="en-US" sz="3600" b="1" dirty="0" smtClean="0"/>
              <a:t>socks/under-</a:t>
            </a:r>
          </a:p>
          <a:p>
            <a:pPr>
              <a:buNone/>
            </a:pPr>
            <a:r>
              <a:rPr lang="en-US" sz="3600" b="1" dirty="0" smtClean="0"/>
              <a:t>  wear </a:t>
            </a:r>
            <a:r>
              <a:rPr lang="en-US" sz="3600" b="1" dirty="0" smtClean="0"/>
              <a:t>once a </a:t>
            </a:r>
            <a:r>
              <a:rPr lang="en-US" sz="3600" b="1" dirty="0" smtClean="0"/>
              <a:t>day.</a:t>
            </a:r>
            <a:endParaRPr lang="en-US" sz="3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899160"/>
          </a:xfrm>
        </p:spPr>
        <p:txBody>
          <a:bodyPr/>
          <a:lstStyle/>
          <a:p>
            <a:r>
              <a:rPr lang="en-US" dirty="0" smtClean="0"/>
              <a:t>Ringworm Prevention Tip #5</a:t>
            </a:r>
            <a:endParaRPr lang="en-US" dirty="0"/>
          </a:p>
        </p:txBody>
      </p:sp>
      <p:sp>
        <p:nvSpPr>
          <p:cNvPr id="3" name="Content Placeholder 2"/>
          <p:cNvSpPr>
            <a:spLocks noGrp="1"/>
          </p:cNvSpPr>
          <p:nvPr>
            <p:ph sz="half" idx="1"/>
          </p:nvPr>
        </p:nvSpPr>
        <p:spPr>
          <a:xfrm>
            <a:off x="228600" y="1828800"/>
            <a:ext cx="3429000" cy="4648200"/>
          </a:xfrm>
        </p:spPr>
        <p:txBody>
          <a:bodyPr>
            <a:normAutofit/>
          </a:bodyPr>
          <a:lstStyle/>
          <a:p>
            <a:r>
              <a:rPr lang="en-US" sz="3600" b="1" dirty="0" smtClean="0"/>
              <a:t>Ringworm Prevention Tip #5 Keep your skin clean and dry after showers &amp; baths.</a:t>
            </a:r>
            <a:endParaRPr lang="en-US" sz="3600" dirty="0"/>
          </a:p>
        </p:txBody>
      </p:sp>
      <p:pic>
        <p:nvPicPr>
          <p:cNvPr id="5" name="Content Placeholder 4" descr="ringworm_s22.jpg"/>
          <p:cNvPicPr>
            <a:picLocks noGrp="1" noChangeAspect="1"/>
          </p:cNvPicPr>
          <p:nvPr>
            <p:ph sz="half" idx="2"/>
          </p:nvPr>
        </p:nvPicPr>
        <p:blipFill>
          <a:blip r:embed="rId2" cstate="print"/>
          <a:stretch>
            <a:fillRect/>
          </a:stretch>
        </p:blipFill>
        <p:spPr>
          <a:xfrm>
            <a:off x="3657600" y="1981200"/>
            <a:ext cx="4267200" cy="3733801"/>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42048" cy="990600"/>
          </a:xfrm>
        </p:spPr>
        <p:txBody>
          <a:bodyPr/>
          <a:lstStyle/>
          <a:p>
            <a:r>
              <a:rPr lang="en-US" dirty="0" smtClean="0"/>
              <a:t>Ringworm Prevention Tip #6</a:t>
            </a:r>
            <a:endParaRPr lang="en-US" dirty="0"/>
          </a:p>
        </p:txBody>
      </p:sp>
      <p:pic>
        <p:nvPicPr>
          <p:cNvPr id="5" name="Content Placeholder 4" descr="ringworm_s23.jpg"/>
          <p:cNvPicPr>
            <a:picLocks noGrp="1" noChangeAspect="1"/>
          </p:cNvPicPr>
          <p:nvPr>
            <p:ph sz="half" idx="1"/>
          </p:nvPr>
        </p:nvPicPr>
        <p:blipFill>
          <a:blip r:embed="rId2" cstate="print"/>
          <a:stretch>
            <a:fillRect/>
          </a:stretch>
        </p:blipFill>
        <p:spPr>
          <a:xfrm>
            <a:off x="152400" y="2133600"/>
            <a:ext cx="4191000" cy="3657600"/>
          </a:xfrm>
        </p:spPr>
      </p:pic>
      <p:sp>
        <p:nvSpPr>
          <p:cNvPr id="4" name="Content Placeholder 3"/>
          <p:cNvSpPr>
            <a:spLocks noGrp="1"/>
          </p:cNvSpPr>
          <p:nvPr>
            <p:ph sz="half" idx="2"/>
          </p:nvPr>
        </p:nvSpPr>
        <p:spPr>
          <a:xfrm>
            <a:off x="4495800" y="1066800"/>
            <a:ext cx="3505200" cy="5791200"/>
          </a:xfrm>
        </p:spPr>
        <p:txBody>
          <a:bodyPr>
            <a:normAutofit lnSpcReduction="10000"/>
          </a:bodyPr>
          <a:lstStyle/>
          <a:p>
            <a:r>
              <a:rPr lang="en-US" sz="3200" b="1" dirty="0" smtClean="0"/>
              <a:t>Ringworm Prevention Tip #</a:t>
            </a:r>
            <a:r>
              <a:rPr lang="en-US" sz="3200" b="1" dirty="0" smtClean="0"/>
              <a:t>6:</a:t>
            </a:r>
            <a:endParaRPr lang="en-US" sz="3200" b="1" dirty="0" smtClean="0"/>
          </a:p>
          <a:p>
            <a:pPr>
              <a:buNone/>
            </a:pPr>
            <a:r>
              <a:rPr lang="en-US" sz="3200" dirty="0" smtClean="0"/>
              <a:t>  If </a:t>
            </a:r>
            <a:r>
              <a:rPr lang="en-US" sz="3200" dirty="0" smtClean="0"/>
              <a:t>you have athlete's foot, put your socks on before your underwear so that fungi do not spread from your feet to your </a:t>
            </a:r>
            <a:r>
              <a:rPr lang="en-US" sz="3200" dirty="0" smtClean="0"/>
              <a:t>groin.</a:t>
            </a:r>
            <a:endParaRPr lang="en-US" sz="3200"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899160"/>
          </a:xfrm>
        </p:spPr>
        <p:txBody>
          <a:bodyPr/>
          <a:lstStyle/>
          <a:p>
            <a:r>
              <a:rPr lang="en-US" dirty="0" smtClean="0"/>
              <a:t>Ringworm Prevention Tip #7</a:t>
            </a:r>
            <a:endParaRPr lang="en-US" dirty="0"/>
          </a:p>
        </p:txBody>
      </p:sp>
      <p:sp>
        <p:nvSpPr>
          <p:cNvPr id="3" name="Content Placeholder 2"/>
          <p:cNvSpPr>
            <a:spLocks noGrp="1"/>
          </p:cNvSpPr>
          <p:nvPr>
            <p:ph sz="half" idx="1"/>
          </p:nvPr>
        </p:nvSpPr>
        <p:spPr>
          <a:xfrm>
            <a:off x="228600" y="1828800"/>
            <a:ext cx="3657600" cy="4648200"/>
          </a:xfrm>
        </p:spPr>
        <p:txBody>
          <a:bodyPr>
            <a:normAutofit lnSpcReduction="10000"/>
          </a:bodyPr>
          <a:lstStyle/>
          <a:p>
            <a:r>
              <a:rPr lang="en-US" sz="3200" b="1" dirty="0" smtClean="0"/>
              <a:t>Ringworm Prevention Tip #</a:t>
            </a:r>
            <a:r>
              <a:rPr lang="en-US" sz="3200" b="1" dirty="0" smtClean="0"/>
              <a:t>7:</a:t>
            </a:r>
            <a:endParaRPr lang="en-US" sz="3200" b="1" dirty="0" smtClean="0"/>
          </a:p>
          <a:p>
            <a:pPr>
              <a:buNone/>
            </a:pPr>
            <a:r>
              <a:rPr lang="en-US" sz="3200" dirty="0" smtClean="0"/>
              <a:t>  Take </a:t>
            </a:r>
            <a:r>
              <a:rPr lang="en-US" sz="3200" dirty="0" smtClean="0"/>
              <a:t>your pet to the vet if it has patches of missing hair, which could be a sign of a fungal infection.</a:t>
            </a:r>
          </a:p>
          <a:p>
            <a:endParaRPr lang="en-US" dirty="0"/>
          </a:p>
        </p:txBody>
      </p:sp>
      <p:pic>
        <p:nvPicPr>
          <p:cNvPr id="5" name="Content Placeholder 4" descr="ringworm_s24.jpg"/>
          <p:cNvPicPr>
            <a:picLocks noGrp="1" noChangeAspect="1"/>
          </p:cNvPicPr>
          <p:nvPr>
            <p:ph sz="half" idx="2"/>
          </p:nvPr>
        </p:nvPicPr>
        <p:blipFill>
          <a:blip r:embed="rId2" cstate="print"/>
          <a:stretch>
            <a:fillRect/>
          </a:stretch>
        </p:blipFill>
        <p:spPr>
          <a:xfrm>
            <a:off x="3810000" y="2209800"/>
            <a:ext cx="4191000" cy="3657599"/>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5897880" cy="1173480"/>
          </a:xfrm>
        </p:spPr>
        <p:txBody>
          <a:bodyPr>
            <a:noAutofit/>
          </a:bodyPr>
          <a:lstStyle/>
          <a:p>
            <a:r>
              <a:rPr lang="en-US" sz="8000" dirty="0" smtClean="0"/>
              <a:t>RESOURCE:</a:t>
            </a:r>
            <a:endParaRPr lang="en-US" sz="8000" dirty="0"/>
          </a:p>
        </p:txBody>
      </p:sp>
      <p:pic>
        <p:nvPicPr>
          <p:cNvPr id="6" name="Picture 5" descr="ebf8a418502c8552.jpg"/>
          <p:cNvPicPr>
            <a:picLocks noChangeAspect="1"/>
          </p:cNvPicPr>
          <p:nvPr/>
        </p:nvPicPr>
        <p:blipFill>
          <a:blip r:embed="rId2" cstate="print"/>
          <a:stretch>
            <a:fillRect/>
          </a:stretch>
        </p:blipFill>
        <p:spPr>
          <a:xfrm>
            <a:off x="457200" y="1828800"/>
            <a:ext cx="7239000" cy="4648200"/>
          </a:xfrm>
          <a:prstGeom prst="rect">
            <a:avLst/>
          </a:prstGeom>
        </p:spPr>
      </p:pic>
      <p:sp>
        <p:nvSpPr>
          <p:cNvPr id="7" name="Rectangle 6"/>
          <p:cNvSpPr/>
          <p:nvPr/>
        </p:nvSpPr>
        <p:spPr>
          <a:xfrm>
            <a:off x="1752600" y="2057400"/>
            <a:ext cx="5029200" cy="4154984"/>
          </a:xfrm>
          <a:prstGeom prst="rect">
            <a:avLst/>
          </a:prstGeom>
        </p:spPr>
        <p:txBody>
          <a:bodyPr wrap="square">
            <a:spAutoFit/>
          </a:bodyPr>
          <a:lstStyle/>
          <a:p>
            <a:r>
              <a:rPr lang="en-US" sz="8800" dirty="0" err="1" smtClean="0"/>
              <a:t>MedicineNet</a:t>
            </a:r>
            <a:r>
              <a:rPr lang="en-US" sz="8800" dirty="0" smtClean="0"/>
              <a:t>, Inc. 2008</a:t>
            </a:r>
            <a:endParaRPr lang="en-US" sz="8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Does ringworm mean I have worms?</a:t>
            </a:r>
            <a:endParaRPr lang="en-US" dirty="0"/>
          </a:p>
        </p:txBody>
      </p:sp>
      <p:sp>
        <p:nvSpPr>
          <p:cNvPr id="4" name="Content Placeholder 3"/>
          <p:cNvSpPr>
            <a:spLocks noGrp="1"/>
          </p:cNvSpPr>
          <p:nvPr>
            <p:ph sz="half" idx="2"/>
          </p:nvPr>
        </p:nvSpPr>
        <p:spPr>
          <a:xfrm>
            <a:off x="4419600" y="1219200"/>
            <a:ext cx="3505200" cy="5410200"/>
          </a:xfrm>
        </p:spPr>
        <p:txBody>
          <a:bodyPr>
            <a:noAutofit/>
          </a:bodyPr>
          <a:lstStyle/>
          <a:p>
            <a:r>
              <a:rPr lang="en-US" sz="2000" dirty="0" smtClean="0"/>
              <a:t>Ringworm is not, as its name suggests, caused by a worm. Characterized by round lesions (rings) and early belief that the infection was caused by a parasite (worm), the term ringworm was born. Further confusion comes from the medical term for ringworm, </a:t>
            </a:r>
            <a:r>
              <a:rPr lang="en-US" sz="2000" i="1" dirty="0" smtClean="0"/>
              <a:t>tinea</a:t>
            </a:r>
            <a:r>
              <a:rPr lang="en-US" sz="2000" dirty="0" smtClean="0"/>
              <a:t>, which is Latin for 'growing worm.' While the condition is actually the result of a fungal infection, the name 'ringworm' has </a:t>
            </a:r>
            <a:r>
              <a:rPr lang="en-US" sz="2000" dirty="0" smtClean="0"/>
              <a:t>stuck.</a:t>
            </a:r>
            <a:endParaRPr lang="en-US" sz="2000" dirty="0"/>
          </a:p>
        </p:txBody>
      </p:sp>
      <p:pic>
        <p:nvPicPr>
          <p:cNvPr id="5" name="slide_image2" descr="Ringworm is not caused by worms, as the name implies.">
            <a:hlinkClick r:id="rId2"/>
          </p:cNvPr>
          <p:cNvPicPr>
            <a:picLocks noGrp="1"/>
          </p:cNvPicPr>
          <p:nvPr>
            <p:ph sz="half" idx="1"/>
          </p:nvPr>
        </p:nvPicPr>
        <p:blipFill>
          <a:blip r:embed="rId3" cstate="print"/>
          <a:srcRect/>
          <a:stretch>
            <a:fillRect/>
          </a:stretch>
        </p:blipFill>
        <p:spPr bwMode="auto">
          <a:xfrm>
            <a:off x="228600" y="1600200"/>
            <a:ext cx="3962400" cy="3428999"/>
          </a:xfrm>
          <a:prstGeom prst="rect">
            <a:avLst/>
          </a:prstGeom>
          <a:noFill/>
          <a:ln w="9525">
            <a:noFill/>
            <a:miter lim="800000"/>
            <a:headEnd/>
            <a:tailEnd/>
          </a:ln>
        </p:spPr>
      </p:pic>
      <p:sp>
        <p:nvSpPr>
          <p:cNvPr id="6" name="Rectangle 5"/>
          <p:cNvSpPr/>
          <p:nvPr/>
        </p:nvSpPr>
        <p:spPr>
          <a:xfrm>
            <a:off x="304800" y="5105400"/>
            <a:ext cx="3886200" cy="1569660"/>
          </a:xfrm>
          <a:prstGeom prst="rect">
            <a:avLst/>
          </a:prstGeom>
        </p:spPr>
        <p:txBody>
          <a:bodyPr wrap="square">
            <a:spAutoFit/>
          </a:bodyPr>
          <a:lstStyle/>
          <a:p>
            <a:r>
              <a:rPr lang="en-US" sz="2400" b="1" dirty="0" smtClean="0"/>
              <a:t>Due to its name, most people tend to believe that ringworm is caused by worms.</a:t>
            </a: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746760"/>
          </a:xfrm>
        </p:spPr>
        <p:txBody>
          <a:bodyPr/>
          <a:lstStyle/>
          <a:p>
            <a:r>
              <a:rPr lang="en-US" dirty="0" smtClean="0"/>
              <a:t>What causes ringworm?</a:t>
            </a:r>
            <a:endParaRPr lang="en-US" dirty="0"/>
          </a:p>
        </p:txBody>
      </p:sp>
      <p:sp>
        <p:nvSpPr>
          <p:cNvPr id="3" name="Content Placeholder 2"/>
          <p:cNvSpPr>
            <a:spLocks noGrp="1"/>
          </p:cNvSpPr>
          <p:nvPr>
            <p:ph sz="half" idx="1"/>
          </p:nvPr>
        </p:nvSpPr>
        <p:spPr>
          <a:xfrm>
            <a:off x="152400" y="1371600"/>
            <a:ext cx="3200400" cy="5181600"/>
          </a:xfrm>
        </p:spPr>
        <p:txBody>
          <a:bodyPr>
            <a:normAutofit fontScale="70000" lnSpcReduction="20000"/>
          </a:bodyPr>
          <a:lstStyle/>
          <a:p>
            <a:r>
              <a:rPr lang="en-US" sz="3400" dirty="0" smtClean="0"/>
              <a:t>Although the world is full of yeasts, molds, and fungi, only a few cause skin problems. Ringworm fungi are known as </a:t>
            </a:r>
            <a:r>
              <a:rPr lang="en-US" sz="3400" dirty="0" smtClean="0"/>
              <a:t>dermatophytes</a:t>
            </a:r>
            <a:r>
              <a:rPr lang="en-US" sz="3400" dirty="0" smtClean="0"/>
              <a:t> -- microscopic organisms that live off the dead tissues of your skin, hair, and nails, much like a mushroom can grow on the bark of a tree.</a:t>
            </a:r>
          </a:p>
          <a:p>
            <a:endParaRPr lang="en-US" dirty="0"/>
          </a:p>
        </p:txBody>
      </p:sp>
      <p:pic>
        <p:nvPicPr>
          <p:cNvPr id="1026" name="Picture 2" descr="C:\Documents and Settings\jbaier\Desktop\ringworm_s3.jpg"/>
          <p:cNvPicPr>
            <a:picLocks noGrp="1" noChangeAspect="1" noChangeArrowheads="1"/>
          </p:cNvPicPr>
          <p:nvPr>
            <p:ph sz="half" idx="2"/>
          </p:nvPr>
        </p:nvPicPr>
        <p:blipFill>
          <a:blip r:embed="rId2" cstate="print"/>
          <a:srcRect/>
          <a:stretch>
            <a:fillRect/>
          </a:stretch>
        </p:blipFill>
        <p:spPr bwMode="auto">
          <a:xfrm>
            <a:off x="3352800" y="1371600"/>
            <a:ext cx="4724400" cy="3657600"/>
          </a:xfrm>
          <a:prstGeom prst="rect">
            <a:avLst/>
          </a:prstGeom>
          <a:noFill/>
        </p:spPr>
      </p:pic>
      <p:sp>
        <p:nvSpPr>
          <p:cNvPr id="6" name="Rectangle 5"/>
          <p:cNvSpPr/>
          <p:nvPr/>
        </p:nvSpPr>
        <p:spPr>
          <a:xfrm>
            <a:off x="3810000" y="5105400"/>
            <a:ext cx="4191000" cy="1569660"/>
          </a:xfrm>
          <a:prstGeom prst="rect">
            <a:avLst/>
          </a:prstGeom>
        </p:spPr>
        <p:txBody>
          <a:bodyPr wrap="square">
            <a:spAutoFit/>
          </a:bodyPr>
          <a:lstStyle/>
          <a:p>
            <a:r>
              <a:rPr lang="en-US" sz="2400" b="1" dirty="0" smtClean="0"/>
              <a:t>Ringworm is caused by fungi known as </a:t>
            </a:r>
            <a:r>
              <a:rPr lang="en-US" sz="2400" b="1" dirty="0" smtClean="0"/>
              <a:t>dermatophytes</a:t>
            </a:r>
            <a:r>
              <a:rPr lang="en-US" sz="2400" b="1" dirty="0" smtClean="0"/>
              <a:t>, which live off of dead tissue.</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42048" cy="1143000"/>
          </a:xfrm>
        </p:spPr>
        <p:txBody>
          <a:bodyPr>
            <a:normAutofit fontScale="90000"/>
          </a:bodyPr>
          <a:lstStyle/>
          <a:p>
            <a:r>
              <a:rPr lang="en-US" dirty="0" smtClean="0"/>
              <a:t>What types of ringworm are there?</a:t>
            </a:r>
            <a:endParaRPr lang="en-US" dirty="0"/>
          </a:p>
        </p:txBody>
      </p:sp>
      <p:sp>
        <p:nvSpPr>
          <p:cNvPr id="4" name="Content Placeholder 3"/>
          <p:cNvSpPr>
            <a:spLocks noGrp="1"/>
          </p:cNvSpPr>
          <p:nvPr>
            <p:ph sz="half" idx="2"/>
          </p:nvPr>
        </p:nvSpPr>
        <p:spPr>
          <a:xfrm>
            <a:off x="5334000" y="990600"/>
            <a:ext cx="2743200" cy="5486400"/>
          </a:xfrm>
        </p:spPr>
        <p:txBody>
          <a:bodyPr>
            <a:normAutofit fontScale="92500" lnSpcReduction="20000"/>
          </a:bodyPr>
          <a:lstStyle/>
          <a:p>
            <a:r>
              <a:rPr lang="en-US" dirty="0" smtClean="0"/>
              <a:t>As mentioned previously, there are several types of ringworm (tinea) that can affect different parts of the body. On the next several slides, we'll take a look at the various forms from head to toe.</a:t>
            </a:r>
            <a:endParaRPr lang="en-US" dirty="0"/>
          </a:p>
        </p:txBody>
      </p:sp>
      <p:pic>
        <p:nvPicPr>
          <p:cNvPr id="2050" name="Picture 2" descr="C:\Documents and Settings\jbaier\Desktop\ringworm_s4.jpg"/>
          <p:cNvPicPr>
            <a:picLocks noGrp="1" noChangeAspect="1" noChangeArrowheads="1"/>
          </p:cNvPicPr>
          <p:nvPr>
            <p:ph sz="half" idx="1"/>
          </p:nvPr>
        </p:nvPicPr>
        <p:blipFill>
          <a:blip r:embed="rId2" cstate="print"/>
          <a:srcRect/>
          <a:stretch>
            <a:fillRect/>
          </a:stretch>
        </p:blipFill>
        <p:spPr bwMode="auto">
          <a:xfrm>
            <a:off x="152400" y="1219200"/>
            <a:ext cx="5257800" cy="4191000"/>
          </a:xfrm>
          <a:prstGeom prst="rect">
            <a:avLst/>
          </a:prstGeom>
          <a:noFill/>
        </p:spPr>
      </p:pic>
      <p:sp>
        <p:nvSpPr>
          <p:cNvPr id="6" name="Rectangle 5"/>
          <p:cNvSpPr/>
          <p:nvPr/>
        </p:nvSpPr>
        <p:spPr>
          <a:xfrm>
            <a:off x="228600" y="5486400"/>
            <a:ext cx="4572000" cy="1107996"/>
          </a:xfrm>
          <a:prstGeom prst="rect">
            <a:avLst/>
          </a:prstGeom>
        </p:spPr>
        <p:txBody>
          <a:bodyPr wrap="square">
            <a:spAutoFit/>
          </a:bodyPr>
          <a:lstStyle/>
          <a:p>
            <a:r>
              <a:rPr lang="en-US" sz="2200" b="1" dirty="0" smtClean="0"/>
              <a:t>There are multiple forms of ringworm that affect different parts of the body.</a:t>
            </a:r>
            <a:endParaRPr lang="en-US" sz="2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42048" cy="1143000"/>
          </a:xfrm>
        </p:spPr>
        <p:txBody>
          <a:bodyPr>
            <a:normAutofit fontScale="90000"/>
          </a:bodyPr>
          <a:lstStyle/>
          <a:p>
            <a:r>
              <a:rPr lang="en-US" dirty="0" smtClean="0"/>
              <a:t>Ringworm of the body (tinea </a:t>
            </a:r>
            <a:r>
              <a:rPr lang="en-US" dirty="0" smtClean="0"/>
              <a:t>corporis</a:t>
            </a:r>
            <a:r>
              <a:rPr lang="en-US" dirty="0" smtClean="0"/>
              <a:t>)</a:t>
            </a:r>
            <a:endParaRPr lang="en-US" dirty="0"/>
          </a:p>
        </p:txBody>
      </p:sp>
      <p:sp>
        <p:nvSpPr>
          <p:cNvPr id="3" name="Content Placeholder 2"/>
          <p:cNvSpPr>
            <a:spLocks noGrp="1"/>
          </p:cNvSpPr>
          <p:nvPr>
            <p:ph sz="half" idx="1"/>
          </p:nvPr>
        </p:nvSpPr>
        <p:spPr>
          <a:xfrm>
            <a:off x="152400" y="1371600"/>
            <a:ext cx="3581400" cy="5181600"/>
          </a:xfrm>
        </p:spPr>
        <p:txBody>
          <a:bodyPr>
            <a:normAutofit fontScale="77500" lnSpcReduction="20000"/>
          </a:bodyPr>
          <a:lstStyle/>
          <a:p>
            <a:r>
              <a:rPr lang="en-US" dirty="0" smtClean="0"/>
              <a:t>When fungus affects the skin of the body, it often produces the round spots of classic ringworm. Sometimes, these spots have an "active" outer border as they slowly grow and advance. It is important to distinguish this rash from other even more common rashes, such as nummular eczema. This condition, and others, may appear similar to ringworm, but they are not fungal and require different treatment.</a:t>
            </a:r>
          </a:p>
          <a:p>
            <a:endParaRPr lang="en-US" dirty="0"/>
          </a:p>
        </p:txBody>
      </p:sp>
      <p:pic>
        <p:nvPicPr>
          <p:cNvPr id="3074" name="Picture 2" descr="C:\Documents and Settings\jbaier\Desktop\ringworm_s5.jpg"/>
          <p:cNvPicPr>
            <a:picLocks noGrp="1" noChangeAspect="1" noChangeArrowheads="1"/>
          </p:cNvPicPr>
          <p:nvPr>
            <p:ph sz="half" idx="2"/>
          </p:nvPr>
        </p:nvPicPr>
        <p:blipFill>
          <a:blip r:embed="rId2" cstate="print"/>
          <a:srcRect/>
          <a:stretch>
            <a:fillRect/>
          </a:stretch>
        </p:blipFill>
        <p:spPr bwMode="auto">
          <a:xfrm>
            <a:off x="3733800" y="1752600"/>
            <a:ext cx="4191000" cy="42672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Ringworm of the scalp (tinea capitis).</a:t>
            </a:r>
            <a:endParaRPr lang="en-US" dirty="0"/>
          </a:p>
        </p:txBody>
      </p:sp>
      <p:sp>
        <p:nvSpPr>
          <p:cNvPr id="3" name="Content Placeholder 2"/>
          <p:cNvSpPr>
            <a:spLocks noGrp="1"/>
          </p:cNvSpPr>
          <p:nvPr>
            <p:ph sz="half" idx="1"/>
          </p:nvPr>
        </p:nvSpPr>
        <p:spPr>
          <a:xfrm>
            <a:off x="152400" y="1600200"/>
            <a:ext cx="3581400" cy="5029200"/>
          </a:xfrm>
        </p:spPr>
        <p:txBody>
          <a:bodyPr>
            <a:normAutofit fontScale="85000" lnSpcReduction="10000"/>
          </a:bodyPr>
          <a:lstStyle/>
          <a:p>
            <a:r>
              <a:rPr lang="en-US" dirty="0" smtClean="0"/>
              <a:t>Ringworm </a:t>
            </a:r>
            <a:r>
              <a:rPr lang="en-US" dirty="0" smtClean="0"/>
              <a:t>of the scalp commonly affects children, mostly in late childhood or adolescence. This condition may spread in schools. Tinea capitis appears as scalp scaling that is associated with bald spots (in contrast to seborrhea or dandruff, for instance, which do not cause hair loss).</a:t>
            </a:r>
          </a:p>
          <a:p>
            <a:endParaRPr lang="en-US" dirty="0"/>
          </a:p>
        </p:txBody>
      </p:sp>
      <p:pic>
        <p:nvPicPr>
          <p:cNvPr id="5" name="Content Placeholder 4" descr="ringworm_s6.jpg"/>
          <p:cNvPicPr>
            <a:picLocks noGrp="1" noChangeAspect="1"/>
          </p:cNvPicPr>
          <p:nvPr>
            <p:ph sz="half" idx="2"/>
          </p:nvPr>
        </p:nvPicPr>
        <p:blipFill>
          <a:blip r:embed="rId2" cstate="print"/>
          <a:stretch>
            <a:fillRect/>
          </a:stretch>
        </p:blipFill>
        <p:spPr>
          <a:xfrm>
            <a:off x="3810000" y="2286000"/>
            <a:ext cx="4191000" cy="32766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42048" cy="1066800"/>
          </a:xfrm>
        </p:spPr>
        <p:txBody>
          <a:bodyPr>
            <a:normAutofit fontScale="90000"/>
          </a:bodyPr>
          <a:lstStyle/>
          <a:p>
            <a:r>
              <a:rPr lang="en-US" dirty="0" smtClean="0"/>
              <a:t>Ringworm of the foot (tinea pedis).</a:t>
            </a:r>
            <a:endParaRPr lang="en-US" dirty="0"/>
          </a:p>
        </p:txBody>
      </p:sp>
      <p:sp>
        <p:nvSpPr>
          <p:cNvPr id="3" name="Content Placeholder 2"/>
          <p:cNvSpPr>
            <a:spLocks noGrp="1"/>
          </p:cNvSpPr>
          <p:nvPr>
            <p:ph sz="half" idx="1"/>
          </p:nvPr>
        </p:nvSpPr>
        <p:spPr>
          <a:xfrm>
            <a:off x="0" y="1295400"/>
            <a:ext cx="3886200" cy="5562600"/>
          </a:xfrm>
        </p:spPr>
        <p:txBody>
          <a:bodyPr>
            <a:normAutofit fontScale="55000" lnSpcReduction="20000"/>
          </a:bodyPr>
          <a:lstStyle/>
          <a:p>
            <a:r>
              <a:rPr lang="en-US" sz="4200" dirty="0" smtClean="0"/>
              <a:t>Tinea </a:t>
            </a:r>
            <a:r>
              <a:rPr lang="en-US" sz="4200" dirty="0" smtClean="0"/>
              <a:t>pedis is an extremely common skin disorder. It is the most common and perhaps the most persistent of the fungal (tinea) infections. Also known as athlete's foot, it may cause scaling and inflammation in the toe webs, especially the one between the fourth and fifth toes. Another common form of tinea pedis produces a thickening or scaling of the skin on the heels and soles as well as blisters between the toes or on the sole.</a:t>
            </a:r>
          </a:p>
          <a:p>
            <a:endParaRPr lang="en-US" dirty="0"/>
          </a:p>
        </p:txBody>
      </p:sp>
      <p:pic>
        <p:nvPicPr>
          <p:cNvPr id="5" name="Content Placeholder 4" descr="ringworm_s7.jpg"/>
          <p:cNvPicPr>
            <a:picLocks noGrp="1" noChangeAspect="1"/>
          </p:cNvPicPr>
          <p:nvPr>
            <p:ph sz="half" idx="2"/>
          </p:nvPr>
        </p:nvPicPr>
        <p:blipFill>
          <a:blip r:embed="rId2" cstate="print"/>
          <a:stretch>
            <a:fillRect/>
          </a:stretch>
        </p:blipFill>
        <p:spPr>
          <a:xfrm>
            <a:off x="4038600" y="1981200"/>
            <a:ext cx="3962400" cy="36576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Ringworm of the groin (tinea cruris).</a:t>
            </a:r>
            <a:endParaRPr lang="en-US" dirty="0"/>
          </a:p>
        </p:txBody>
      </p:sp>
      <p:sp>
        <p:nvSpPr>
          <p:cNvPr id="3" name="Content Placeholder 2"/>
          <p:cNvSpPr>
            <a:spLocks noGrp="1"/>
          </p:cNvSpPr>
          <p:nvPr>
            <p:ph sz="half" idx="1"/>
          </p:nvPr>
        </p:nvSpPr>
        <p:spPr>
          <a:xfrm>
            <a:off x="0" y="1600200"/>
            <a:ext cx="3429000" cy="5105400"/>
          </a:xfrm>
        </p:spPr>
        <p:txBody>
          <a:bodyPr>
            <a:normAutofit fontScale="85000" lnSpcReduction="10000"/>
          </a:bodyPr>
          <a:lstStyle/>
          <a:p>
            <a:r>
              <a:rPr lang="en-US" dirty="0" smtClean="0"/>
              <a:t>Tinea </a:t>
            </a:r>
            <a:r>
              <a:rPr lang="en-US" dirty="0" smtClean="0"/>
              <a:t>of the groin ('jock itch') tends to have a reddish-brown color and to extend from the folds of the groin down onto one or both thighs. Other conditions that can mimic tinea cruris include yeast infections, psoriasis, and intertrigo, a chafing rash which results from skin rubbing against skin.</a:t>
            </a:r>
          </a:p>
          <a:p>
            <a:endParaRPr lang="en-US" dirty="0"/>
          </a:p>
        </p:txBody>
      </p:sp>
      <p:pic>
        <p:nvPicPr>
          <p:cNvPr id="5" name="Content Placeholder 4" descr="ringworm_s8.jpg"/>
          <p:cNvPicPr>
            <a:picLocks noGrp="1" noChangeAspect="1"/>
          </p:cNvPicPr>
          <p:nvPr>
            <p:ph sz="half" idx="2"/>
          </p:nvPr>
        </p:nvPicPr>
        <p:blipFill>
          <a:blip r:embed="rId2" cstate="print"/>
          <a:stretch>
            <a:fillRect/>
          </a:stretch>
        </p:blipFill>
        <p:spPr>
          <a:xfrm>
            <a:off x="3429000" y="1600200"/>
            <a:ext cx="4648200" cy="434340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214</TotalTime>
  <Words>1455</Words>
  <Application>Microsoft Office PowerPoint</Application>
  <PresentationFormat>On-screen Show (4:3)</PresentationFormat>
  <Paragraphs>62</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Opulent</vt:lpstr>
      <vt:lpstr>Ringworm</vt:lpstr>
      <vt:lpstr>What is ringworm?</vt:lpstr>
      <vt:lpstr>Does ringworm mean I have worms?</vt:lpstr>
      <vt:lpstr>What causes ringworm?</vt:lpstr>
      <vt:lpstr>What types of ringworm are there?</vt:lpstr>
      <vt:lpstr>Ringworm of the body (tinea corporis)</vt:lpstr>
      <vt:lpstr>Ringworm of the scalp (tinea capitis).</vt:lpstr>
      <vt:lpstr>Ringworm of the foot (tinea pedis).</vt:lpstr>
      <vt:lpstr>Ringworm of the groin (tinea cruris).</vt:lpstr>
      <vt:lpstr>Ringworm of the beard (tinea barbae).</vt:lpstr>
      <vt:lpstr>Ringworm of the face (tinea faciei).</vt:lpstr>
      <vt:lpstr>Ringworm of the hand (tinea manus).</vt:lpstr>
      <vt:lpstr>Ringworm of the nails (tinea unguium).</vt:lpstr>
      <vt:lpstr>Ringworm is highly contagious and can be spread multiple ways.</vt:lpstr>
      <vt:lpstr>Pets can develop ringworm and spread it to people.</vt:lpstr>
      <vt:lpstr>A physician can diagnose or rule out ringworm by taking a skin sample for culture.</vt:lpstr>
      <vt:lpstr>Ringworm is usually treated with topical antifungal creams.</vt:lpstr>
      <vt:lpstr>Can ringworm be prevented?</vt:lpstr>
      <vt:lpstr>Ringworm Prevention Tip #1</vt:lpstr>
      <vt:lpstr>Ringworm Prevention Tip #2</vt:lpstr>
      <vt:lpstr>Ringworm Prevention Tip #3</vt:lpstr>
      <vt:lpstr>Ringworm Prevention Tip #4</vt:lpstr>
      <vt:lpstr>Ringworm Prevention Tip #5</vt:lpstr>
      <vt:lpstr>Ringworm Prevention Tip #6</vt:lpstr>
      <vt:lpstr>Ringworm Prevention Tip #7</vt:lpstr>
      <vt:lpstr>RESOURCE:</vt:lpstr>
    </vt:vector>
  </TitlesOfParts>
  <Company>MASD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Ringworm</dc:title>
  <dc:creator>joan baier</dc:creator>
  <cp:lastModifiedBy>joan baier</cp:lastModifiedBy>
  <cp:revision>22</cp:revision>
  <dcterms:created xsi:type="dcterms:W3CDTF">2010-02-19T16:23:53Z</dcterms:created>
  <dcterms:modified xsi:type="dcterms:W3CDTF">2010-02-19T19:58:10Z</dcterms:modified>
</cp:coreProperties>
</file>